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5"/>
  </p:notesMasterIdLst>
  <p:handoutMasterIdLst>
    <p:handoutMasterId r:id="rId26"/>
  </p:handoutMasterIdLst>
  <p:sldIdLst>
    <p:sldId id="264" r:id="rId3"/>
    <p:sldId id="276" r:id="rId4"/>
    <p:sldId id="266" r:id="rId5"/>
    <p:sldId id="279" r:id="rId6"/>
    <p:sldId id="278" r:id="rId7"/>
    <p:sldId id="268"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94660"/>
  </p:normalViewPr>
  <p:slideViewPr>
    <p:cSldViewPr showGuides="1">
      <p:cViewPr varScale="1">
        <p:scale>
          <a:sx n="107" d="100"/>
          <a:sy n="107" d="100"/>
        </p:scale>
        <p:origin x="750" y="114"/>
      </p:cViewPr>
      <p:guideLst>
        <p:guide pos="3839"/>
        <p:guide orient="horz" pos="2160"/>
      </p:guideLst>
    </p:cSldViewPr>
  </p:slideViewPr>
  <p:notesTextViewPr>
    <p:cViewPr>
      <p:scale>
        <a:sx n="1" d="1"/>
        <a:sy n="1" d="1"/>
      </p:scale>
      <p:origin x="0" y="0"/>
    </p:cViewPr>
  </p:notesTextViewPr>
  <p:sorterViewPr>
    <p:cViewPr>
      <p:scale>
        <a:sx n="100" d="100"/>
        <a:sy n="100" d="100"/>
      </p:scale>
      <p:origin x="0" y="-1902"/>
    </p:cViewPr>
  </p:sorter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dgm:spPr/>
      <dgm:t>
        <a:bodyPr/>
        <a:lstStyle/>
        <a:p>
          <a:r>
            <a:rPr lang="en-US" dirty="0">
              <a:latin typeface="AvenirNext LT Pro Regular" panose="020B0503020202020204" pitchFamily="34" charset="0"/>
            </a:rPr>
            <a:t>F = Fund</a:t>
          </a:r>
          <a:endParaRPr lang="en-US" dirty="0"/>
        </a:p>
      </dgm: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dgm:spPr/>
      <dgm:t>
        <a:bodyPr/>
        <a:lstStyle/>
        <a:p>
          <a:r>
            <a:rPr lang="en-US" dirty="0">
              <a:latin typeface="AvenirNext LT Pro Regular" panose="020B0503020202020204" pitchFamily="34" charset="0"/>
            </a:rPr>
            <a:t>Where (source)?</a:t>
          </a:r>
          <a:endParaRPr lang="en-US" dirty="0"/>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C67E77D-62FA-499D-B5E6-E79A091C5267}">
      <dgm:prSet phldrT="[Text]"/>
      <dgm:spPr/>
      <dgm:t>
        <a:bodyPr/>
        <a:lstStyle/>
        <a:p>
          <a:r>
            <a:rPr lang="en-US" dirty="0">
              <a:latin typeface="AvenirNext LT Pro Regular" panose="020B0503020202020204" pitchFamily="34" charset="0"/>
            </a:rPr>
            <a:t>O = Organization</a:t>
          </a:r>
          <a:endParaRPr lang="en-US" dirty="0"/>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D6510970-8F9C-4B45-A0F3-6ACB9AA76D40}">
      <dgm:prSet phldrT="[Text]"/>
      <dgm:spPr/>
      <dgm:t>
        <a:bodyPr/>
        <a:lstStyle/>
        <a:p>
          <a:r>
            <a:rPr lang="en-US" dirty="0">
              <a:latin typeface="AvenirNext LT Pro Regular" panose="020B0503020202020204" pitchFamily="34" charset="0"/>
            </a:rPr>
            <a:t>Who (department)?</a:t>
          </a:r>
          <a:endParaRPr lang="en-US" dirty="0"/>
        </a:p>
      </dgm:t>
    </dgm:pt>
    <dgm:pt modelId="{7A9FC291-2B6A-4475-8B09-917F9F09E3AB}" type="parTrans" cxnId="{C6E7222A-5F84-456A-9806-D51868FAF8A9}">
      <dgm:prSet/>
      <dgm:spPr/>
      <dgm:t>
        <a:bodyPr/>
        <a:lstStyle/>
        <a:p>
          <a:endParaRPr lang="en-US"/>
        </a:p>
      </dgm:t>
    </dgm:pt>
    <dgm:pt modelId="{4B87F32C-3630-48F2-9114-4262C0BEEA9E}" type="sibTrans" cxnId="{C6E7222A-5F84-456A-9806-D51868FAF8A9}">
      <dgm:prSet/>
      <dgm:spPr/>
      <dgm:t>
        <a:bodyPr/>
        <a:lstStyle/>
        <a:p>
          <a:endParaRPr lang="en-US"/>
        </a:p>
      </dgm:t>
    </dgm:pt>
    <dgm:pt modelId="{CC6B7442-0B72-4EF2-9F13-1325B51AFF9F}">
      <dgm:prSet phldrT="[Text]"/>
      <dgm:spPr/>
      <dgm:t>
        <a:bodyPr/>
        <a:lstStyle/>
        <a:p>
          <a:r>
            <a:rPr lang="en-US" dirty="0">
              <a:latin typeface="AvenirNext LT Pro Regular" panose="020B0503020202020204" pitchFamily="34" charset="0"/>
            </a:rPr>
            <a:t>A = Account</a:t>
          </a:r>
          <a:endParaRPr lang="en-US" dirty="0"/>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r>
            <a:rPr lang="en-US" dirty="0">
              <a:latin typeface="AvenirNext LT Pro Regular" panose="020B0503020202020204" pitchFamily="34" charset="0"/>
            </a:rPr>
            <a:t>What (purpose)?</a:t>
          </a:r>
          <a:endParaRPr lang="en-US" dirty="0"/>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513CBB8D-539D-4F0B-A108-6AB79D21B1E2}">
      <dgm:prSet phldrT="[Text]"/>
      <dgm:spPr/>
      <dgm:t>
        <a:bodyPr/>
        <a:lstStyle/>
        <a:p>
          <a:r>
            <a:rPr lang="en-US" dirty="0">
              <a:latin typeface="AvenirNext LT Pro Regular" panose="020B0503020202020204" pitchFamily="34" charset="0"/>
            </a:rPr>
            <a:t>P = Program (TOPS) code</a:t>
          </a:r>
          <a:endParaRPr lang="en-US" dirty="0"/>
        </a:p>
      </dgm:t>
    </dgm:pt>
    <dgm:pt modelId="{36CE2E51-02CA-44A4-9A63-0F473C44B45C}" type="parTrans" cxnId="{D1CD91E2-AF18-43F6-A340-0E3F6AEB039C}">
      <dgm:prSet/>
      <dgm:spPr/>
      <dgm:t>
        <a:bodyPr/>
        <a:lstStyle/>
        <a:p>
          <a:endParaRPr lang="en-US"/>
        </a:p>
      </dgm:t>
    </dgm:pt>
    <dgm:pt modelId="{06C32FF3-A25B-4130-8670-57DF63908864}" type="sibTrans" cxnId="{D1CD91E2-AF18-43F6-A340-0E3F6AEB039C}">
      <dgm:prSet/>
      <dgm:spPr/>
      <dgm:t>
        <a:bodyPr/>
        <a:lstStyle/>
        <a:p>
          <a:endParaRPr lang="en-US"/>
        </a:p>
      </dgm:t>
    </dgm:pt>
    <dgm:pt modelId="{B3849961-3E9B-4845-90EC-3D56CE444453}">
      <dgm:prSet/>
      <dgm:spPr/>
      <dgm:t>
        <a:bodyPr/>
        <a:lstStyle/>
        <a:p>
          <a:r>
            <a:rPr lang="en-US" dirty="0">
              <a:latin typeface="AvenirNext LT Pro Regular" panose="020B0503020202020204" pitchFamily="34" charset="0"/>
            </a:rPr>
            <a:t>Why (discipline/activity)?</a:t>
          </a:r>
          <a:endParaRPr lang="en-US" dirty="0"/>
        </a:p>
      </dgm:t>
    </dgm:pt>
    <dgm:pt modelId="{0C2FF124-48F7-4622-AA6B-AC71DF178ADB}" type="parTrans" cxnId="{EC7FEFEB-320C-4853-ABF0-A8CFCBC0BB59}">
      <dgm:prSet/>
      <dgm:spPr/>
      <dgm:t>
        <a:bodyPr/>
        <a:lstStyle/>
        <a:p>
          <a:endParaRPr lang="en-US"/>
        </a:p>
      </dgm:t>
    </dgm:pt>
    <dgm:pt modelId="{B74CA1FB-7DA9-41B2-A523-0888ED1A6E0B}" type="sibTrans" cxnId="{EC7FEFEB-320C-4853-ABF0-A8CFCBC0BB59}">
      <dgm:prSet/>
      <dgm:spPr/>
      <dgm:t>
        <a:bodyPr/>
        <a:lstStyle/>
        <a:p>
          <a:endParaRPr lang="en-US"/>
        </a:p>
      </dgm:t>
    </dgm:pt>
    <dgm:pt modelId="{CBF17A6B-A0E5-4E7D-947E-02D0CC75D3C7}" type="pres">
      <dgm:prSet presAssocID="{90119837-5B71-4D44-BB01-DB0B084933C8}" presName="linearFlow" presStyleCnt="0">
        <dgm:presLayoutVars>
          <dgm:dir/>
          <dgm:animLvl val="lvl"/>
          <dgm:resizeHandles val="exact"/>
        </dgm:presLayoutVars>
      </dgm:prSet>
      <dgm:spPr/>
    </dgm:pt>
    <dgm:pt modelId="{14AFE77A-1279-40C4-83A7-5F4B72B7D63B}" type="pres">
      <dgm:prSet presAssocID="{477D14C5-CED9-4CFC-B338-DFB0C8090B9F}" presName="composite" presStyleCnt="0"/>
      <dgm:spPr/>
    </dgm:pt>
    <dgm:pt modelId="{D01753A4-DD10-4DF2-A875-AE6110ECA5EA}" type="pres">
      <dgm:prSet presAssocID="{477D14C5-CED9-4CFC-B338-DFB0C8090B9F}" presName="parentText" presStyleLbl="alignNode1" presStyleIdx="0" presStyleCnt="4">
        <dgm:presLayoutVars>
          <dgm:chMax val="1"/>
          <dgm:bulletEnabled val="1"/>
        </dgm:presLayoutVars>
      </dgm:prSet>
      <dgm:spPr/>
    </dgm:pt>
    <dgm:pt modelId="{3018ED2E-38BD-44BC-A1BB-9D4BDA8BE11F}" type="pres">
      <dgm:prSet presAssocID="{477D14C5-CED9-4CFC-B338-DFB0C8090B9F}" presName="descendantText" presStyleLbl="alignAcc1" presStyleIdx="0" presStyleCnt="4">
        <dgm:presLayoutVars>
          <dgm:bulletEnabled val="1"/>
        </dgm:presLayoutVars>
      </dgm:prSet>
      <dgm:spPr/>
    </dgm:pt>
    <dgm:pt modelId="{387142BC-0E00-46F5-8697-F622954A994C}" type="pres">
      <dgm:prSet presAssocID="{87E3C0DB-7BEE-424E-8E11-B838D238D595}" presName="sp" presStyleCnt="0"/>
      <dgm:spPr/>
    </dgm:pt>
    <dgm:pt modelId="{059C91FC-D3B7-42CF-B779-E322775B8684}" type="pres">
      <dgm:prSet presAssocID="{3C67E77D-62FA-499D-B5E6-E79A091C5267}" presName="composite" presStyleCnt="0"/>
      <dgm:spPr/>
    </dgm:pt>
    <dgm:pt modelId="{AB4D4CDF-6013-4949-A22F-09BE7C9BA813}" type="pres">
      <dgm:prSet presAssocID="{3C67E77D-62FA-499D-B5E6-E79A091C5267}" presName="parentText" presStyleLbl="alignNode1" presStyleIdx="1" presStyleCnt="4">
        <dgm:presLayoutVars>
          <dgm:chMax val="1"/>
          <dgm:bulletEnabled val="1"/>
        </dgm:presLayoutVars>
      </dgm:prSet>
      <dgm:spPr/>
    </dgm:pt>
    <dgm:pt modelId="{7D3EF694-898B-436B-9379-3F293E45CC45}" type="pres">
      <dgm:prSet presAssocID="{3C67E77D-62FA-499D-B5E6-E79A091C5267}" presName="descendantText" presStyleLbl="alignAcc1" presStyleIdx="1" presStyleCnt="4">
        <dgm:presLayoutVars>
          <dgm:bulletEnabled val="1"/>
        </dgm:presLayoutVars>
      </dgm:prSet>
      <dgm:spPr/>
    </dgm:pt>
    <dgm:pt modelId="{71D33241-F825-4275-8A19-A139AC3CE578}" type="pres">
      <dgm:prSet presAssocID="{C056AC5D-B04E-4376-A1CB-3EAB7BE5AF5B}" presName="sp" presStyleCnt="0"/>
      <dgm:spPr/>
    </dgm:pt>
    <dgm:pt modelId="{61E7FD4F-C9F7-4F95-866A-7D0E17DDA7EA}" type="pres">
      <dgm:prSet presAssocID="{CC6B7442-0B72-4EF2-9F13-1325B51AFF9F}" presName="composite" presStyleCnt="0"/>
      <dgm:spPr/>
    </dgm:pt>
    <dgm:pt modelId="{4ABA5779-4BD8-4E68-BB17-9DC8B0334934}" type="pres">
      <dgm:prSet presAssocID="{CC6B7442-0B72-4EF2-9F13-1325B51AFF9F}" presName="parentText" presStyleLbl="alignNode1" presStyleIdx="2" presStyleCnt="4">
        <dgm:presLayoutVars>
          <dgm:chMax val="1"/>
          <dgm:bulletEnabled val="1"/>
        </dgm:presLayoutVars>
      </dgm:prSet>
      <dgm:spPr/>
    </dgm:pt>
    <dgm:pt modelId="{E51E548C-8665-479C-AFCF-87A7EEC740FA}" type="pres">
      <dgm:prSet presAssocID="{CC6B7442-0B72-4EF2-9F13-1325B51AFF9F}" presName="descendantText" presStyleLbl="alignAcc1" presStyleIdx="2" presStyleCnt="4">
        <dgm:presLayoutVars>
          <dgm:bulletEnabled val="1"/>
        </dgm:presLayoutVars>
      </dgm:prSet>
      <dgm:spPr/>
    </dgm:pt>
    <dgm:pt modelId="{2936AFBE-C5E6-44B6-BA46-8EC4579CA6E5}" type="pres">
      <dgm:prSet presAssocID="{FF80E1BA-0D6F-4EE8-9640-892A5897DBCD}" presName="sp" presStyleCnt="0"/>
      <dgm:spPr/>
    </dgm:pt>
    <dgm:pt modelId="{C8F90655-D864-4D2C-B879-DA0A1B7C3E69}" type="pres">
      <dgm:prSet presAssocID="{513CBB8D-539D-4F0B-A108-6AB79D21B1E2}" presName="composite" presStyleCnt="0"/>
      <dgm:spPr/>
    </dgm:pt>
    <dgm:pt modelId="{7B4A8219-56FF-409E-8D0E-B066E45A9888}" type="pres">
      <dgm:prSet presAssocID="{513CBB8D-539D-4F0B-A108-6AB79D21B1E2}" presName="parentText" presStyleLbl="alignNode1" presStyleIdx="3" presStyleCnt="4">
        <dgm:presLayoutVars>
          <dgm:chMax val="1"/>
          <dgm:bulletEnabled val="1"/>
        </dgm:presLayoutVars>
      </dgm:prSet>
      <dgm:spPr/>
    </dgm:pt>
    <dgm:pt modelId="{5EAF2172-D58B-422A-9893-07E50279352E}" type="pres">
      <dgm:prSet presAssocID="{513CBB8D-539D-4F0B-A108-6AB79D21B1E2}" presName="descendantText" presStyleLbl="alignAcc1" presStyleIdx="3" presStyleCnt="4">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B74B1C0E-1ADC-4607-980B-A60AA9CFA80E}" type="presOf" srcId="{513CBB8D-539D-4F0B-A108-6AB79D21B1E2}" destId="{7B4A8219-56FF-409E-8D0E-B066E45A9888}" srcOrd="0" destOrd="0" presId="urn:microsoft.com/office/officeart/2005/8/layout/chevron2"/>
    <dgm:cxn modelId="{4B025B10-98FF-48C0-A981-3CF7A7DE9C28}" type="presOf" srcId="{FE0A3CAE-D039-42F2-AF12-1E6F6793A633}" destId="{E51E548C-8665-479C-AFCF-87A7EEC740FA}" srcOrd="0" destOrd="0" presId="urn:microsoft.com/office/officeart/2005/8/layout/chevron2"/>
    <dgm:cxn modelId="{C6E7222A-5F84-456A-9806-D51868FAF8A9}" srcId="{3C67E77D-62FA-499D-B5E6-E79A091C5267}" destId="{D6510970-8F9C-4B45-A0F3-6ACB9AA76D40}" srcOrd="0" destOrd="0" parTransId="{7A9FC291-2B6A-4475-8B09-917F9F09E3AB}" sibTransId="{4B87F32C-3630-48F2-9114-4262C0BEEA9E}"/>
    <dgm:cxn modelId="{FAC62832-B11A-4BFE-AF03-C856E2C4135F}" type="presOf" srcId="{B3849961-3E9B-4845-90EC-3D56CE444453}" destId="{5EAF2172-D58B-422A-9893-07E50279352E}" srcOrd="0" destOrd="0" presId="urn:microsoft.com/office/officeart/2005/8/layout/chevron2"/>
    <dgm:cxn modelId="{B474FF5D-2FD5-4F33-A7DE-7F3285495134}" type="presOf" srcId="{C111C18A-FD96-4E63-821A-54D70D8DC65F}" destId="{3018ED2E-38BD-44BC-A1BB-9D4BDA8BE11F}" srcOrd="0" destOrd="0" presId="urn:microsoft.com/office/officeart/2005/8/layout/chevron2"/>
    <dgm:cxn modelId="{32AA6160-4426-4C4D-93AE-E2F474E37AD9}" srcId="{90119837-5B71-4D44-BB01-DB0B084933C8}" destId="{3C67E77D-62FA-499D-B5E6-E79A091C5267}" srcOrd="1" destOrd="0" parTransId="{5337D229-E330-4525-B0FA-14EC5A80604A}" sibTransId="{C056AC5D-B04E-4376-A1CB-3EAB7BE5AF5B}"/>
    <dgm:cxn modelId="{A6FB3C49-AB75-4315-BB6B-886AA454F16F}" srcId="{CC6B7442-0B72-4EF2-9F13-1325B51AFF9F}" destId="{FE0A3CAE-D039-42F2-AF12-1E6F6793A633}" srcOrd="0" destOrd="0" parTransId="{7E2ED2D1-AFF4-4DED-BB53-30A310825CE2}" sibTransId="{417BDEF2-191B-4000-BDE8-D3D22A51FCF3}"/>
    <dgm:cxn modelId="{102D6D4D-90C9-40F4-A001-35DCC329B127}" srcId="{90119837-5B71-4D44-BB01-DB0B084933C8}" destId="{CC6B7442-0B72-4EF2-9F13-1325B51AFF9F}" srcOrd="2" destOrd="0" parTransId="{E3D139E0-5DC2-4F8E-9F8F-B3F0EBCD4689}" sibTransId="{FF80E1BA-0D6F-4EE8-9640-892A5897DBCD}"/>
    <dgm:cxn modelId="{FFD8B471-C98F-4DB5-8DE3-2AB7E896ADD5}" srcId="{477D14C5-CED9-4CFC-B338-DFB0C8090B9F}" destId="{C111C18A-FD96-4E63-821A-54D70D8DC65F}" srcOrd="0" destOrd="0" parTransId="{83BE74EF-FAB4-45A2-BBED-7CD5259AB210}" sibTransId="{B4F34DE2-2DAE-4F88-8C78-BD8892EBF4FF}"/>
    <dgm:cxn modelId="{46280A82-CA16-4059-B901-1689ADAC297E}" type="presOf" srcId="{CC6B7442-0B72-4EF2-9F13-1325B51AFF9F}" destId="{4ABA5779-4BD8-4E68-BB17-9DC8B0334934}" srcOrd="0" destOrd="0" presId="urn:microsoft.com/office/officeart/2005/8/layout/chevron2"/>
    <dgm:cxn modelId="{4C42A384-6AAD-41B3-8F11-19D23FB730D7}" type="presOf" srcId="{D6510970-8F9C-4B45-A0F3-6ACB9AA76D40}" destId="{7D3EF694-898B-436B-9379-3F293E45CC45}" srcOrd="0" destOrd="0" presId="urn:microsoft.com/office/officeart/2005/8/layout/chevron2"/>
    <dgm:cxn modelId="{8751D7A6-E9D1-453B-8E61-8A94A58DF526}" type="presOf" srcId="{90119837-5B71-4D44-BB01-DB0B084933C8}" destId="{CBF17A6B-A0E5-4E7D-947E-02D0CC75D3C7}" srcOrd="0" destOrd="0" presId="urn:microsoft.com/office/officeart/2005/8/layout/chevron2"/>
    <dgm:cxn modelId="{8F94EFE1-7E5B-4E63-B109-9DF5E93561C6}" type="presOf" srcId="{3C67E77D-62FA-499D-B5E6-E79A091C5267}" destId="{AB4D4CDF-6013-4949-A22F-09BE7C9BA813}" srcOrd="0" destOrd="0" presId="urn:microsoft.com/office/officeart/2005/8/layout/chevron2"/>
    <dgm:cxn modelId="{D1CD91E2-AF18-43F6-A340-0E3F6AEB039C}" srcId="{90119837-5B71-4D44-BB01-DB0B084933C8}" destId="{513CBB8D-539D-4F0B-A108-6AB79D21B1E2}" srcOrd="3" destOrd="0" parTransId="{36CE2E51-02CA-44A4-9A63-0F473C44B45C}" sibTransId="{06C32FF3-A25B-4130-8670-57DF63908864}"/>
    <dgm:cxn modelId="{EC7FEFEB-320C-4853-ABF0-A8CFCBC0BB59}" srcId="{513CBB8D-539D-4F0B-A108-6AB79D21B1E2}" destId="{B3849961-3E9B-4845-90EC-3D56CE444453}" srcOrd="0" destOrd="0" parTransId="{0C2FF124-48F7-4622-AA6B-AC71DF178ADB}" sibTransId="{B74CA1FB-7DA9-41B2-A523-0888ED1A6E0B}"/>
    <dgm:cxn modelId="{CCE52BF1-E919-497B-9BC4-0CEA72A484F0}" type="presOf" srcId="{477D14C5-CED9-4CFC-B338-DFB0C8090B9F}" destId="{D01753A4-DD10-4DF2-A875-AE6110ECA5EA}" srcOrd="0" destOrd="0" presId="urn:microsoft.com/office/officeart/2005/8/layout/chevron2"/>
    <dgm:cxn modelId="{09AE36A4-A7F1-4B12-A864-64DFD55D66D0}" type="presParOf" srcId="{CBF17A6B-A0E5-4E7D-947E-02D0CC75D3C7}" destId="{14AFE77A-1279-40C4-83A7-5F4B72B7D63B}" srcOrd="0" destOrd="0" presId="urn:microsoft.com/office/officeart/2005/8/layout/chevron2"/>
    <dgm:cxn modelId="{6F800D3B-30C6-4A19-8EB7-5763E91AC563}" type="presParOf" srcId="{14AFE77A-1279-40C4-83A7-5F4B72B7D63B}" destId="{D01753A4-DD10-4DF2-A875-AE6110ECA5EA}" srcOrd="0" destOrd="0" presId="urn:microsoft.com/office/officeart/2005/8/layout/chevron2"/>
    <dgm:cxn modelId="{2DAB4F36-2AFD-4FDA-8205-D23A3D8C60FE}" type="presParOf" srcId="{14AFE77A-1279-40C4-83A7-5F4B72B7D63B}" destId="{3018ED2E-38BD-44BC-A1BB-9D4BDA8BE11F}" srcOrd="1" destOrd="0" presId="urn:microsoft.com/office/officeart/2005/8/layout/chevron2"/>
    <dgm:cxn modelId="{EE596ABB-9DCD-4C4C-9070-4F3E7C35BEEB}" type="presParOf" srcId="{CBF17A6B-A0E5-4E7D-947E-02D0CC75D3C7}" destId="{387142BC-0E00-46F5-8697-F622954A994C}" srcOrd="1" destOrd="0" presId="urn:microsoft.com/office/officeart/2005/8/layout/chevron2"/>
    <dgm:cxn modelId="{4629CB54-B9F9-476E-BC95-5553E36C6A8D}" type="presParOf" srcId="{CBF17A6B-A0E5-4E7D-947E-02D0CC75D3C7}" destId="{059C91FC-D3B7-42CF-B779-E322775B8684}" srcOrd="2" destOrd="0" presId="urn:microsoft.com/office/officeart/2005/8/layout/chevron2"/>
    <dgm:cxn modelId="{12846C93-46DF-4BB1-B637-CE78932BCC94}" type="presParOf" srcId="{059C91FC-D3B7-42CF-B779-E322775B8684}" destId="{AB4D4CDF-6013-4949-A22F-09BE7C9BA813}" srcOrd="0" destOrd="0" presId="urn:microsoft.com/office/officeart/2005/8/layout/chevron2"/>
    <dgm:cxn modelId="{D079F5E4-B68D-45FE-B8CC-52FBBBEAD0B6}" type="presParOf" srcId="{059C91FC-D3B7-42CF-B779-E322775B8684}" destId="{7D3EF694-898B-436B-9379-3F293E45CC45}" srcOrd="1" destOrd="0" presId="urn:microsoft.com/office/officeart/2005/8/layout/chevron2"/>
    <dgm:cxn modelId="{84EBBAED-8325-452B-8DE5-6D51FF24E043}" type="presParOf" srcId="{CBF17A6B-A0E5-4E7D-947E-02D0CC75D3C7}" destId="{71D33241-F825-4275-8A19-A139AC3CE578}" srcOrd="3" destOrd="0" presId="urn:microsoft.com/office/officeart/2005/8/layout/chevron2"/>
    <dgm:cxn modelId="{CCD17FB2-E4D0-4131-BBBF-02056401EA0E}" type="presParOf" srcId="{CBF17A6B-A0E5-4E7D-947E-02D0CC75D3C7}" destId="{61E7FD4F-C9F7-4F95-866A-7D0E17DDA7EA}" srcOrd="4" destOrd="0" presId="urn:microsoft.com/office/officeart/2005/8/layout/chevron2"/>
    <dgm:cxn modelId="{C7F50E28-0106-46E6-A270-D4B4B778722A}" type="presParOf" srcId="{61E7FD4F-C9F7-4F95-866A-7D0E17DDA7EA}" destId="{4ABA5779-4BD8-4E68-BB17-9DC8B0334934}" srcOrd="0" destOrd="0" presId="urn:microsoft.com/office/officeart/2005/8/layout/chevron2"/>
    <dgm:cxn modelId="{E17C1547-3F44-45C7-A143-4377431A33E7}" type="presParOf" srcId="{61E7FD4F-C9F7-4F95-866A-7D0E17DDA7EA}" destId="{E51E548C-8665-479C-AFCF-87A7EEC740FA}" srcOrd="1" destOrd="0" presId="urn:microsoft.com/office/officeart/2005/8/layout/chevron2"/>
    <dgm:cxn modelId="{BBB53D9A-0785-436E-9649-DC5A3A180B17}" type="presParOf" srcId="{CBF17A6B-A0E5-4E7D-947E-02D0CC75D3C7}" destId="{2936AFBE-C5E6-44B6-BA46-8EC4579CA6E5}" srcOrd="5" destOrd="0" presId="urn:microsoft.com/office/officeart/2005/8/layout/chevron2"/>
    <dgm:cxn modelId="{F8067F60-35A6-4E01-AEAB-0133A4F28AFF}" type="presParOf" srcId="{CBF17A6B-A0E5-4E7D-947E-02D0CC75D3C7}" destId="{C8F90655-D864-4D2C-B879-DA0A1B7C3E69}" srcOrd="6" destOrd="0" presId="urn:microsoft.com/office/officeart/2005/8/layout/chevron2"/>
    <dgm:cxn modelId="{AA740077-5EA5-4F85-A151-6B73B600F047}" type="presParOf" srcId="{C8F90655-D864-4D2C-B879-DA0A1B7C3E69}" destId="{7B4A8219-56FF-409E-8D0E-B066E45A9888}" srcOrd="0" destOrd="0" presId="urn:microsoft.com/office/officeart/2005/8/layout/chevron2"/>
    <dgm:cxn modelId="{B341433D-A595-496D-AEEA-739DEFCDDFF3}" type="presParOf" srcId="{C8F90655-D864-4D2C-B879-DA0A1B7C3E69}" destId="{5EAF2172-D58B-422A-9893-07E50279352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19837-5B71-4D44-BB01-DB0B084933C8}"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custT="1"/>
      <dgm:spPr/>
      <dgm:t>
        <a:bodyPr/>
        <a:lstStyle/>
        <a:p>
          <a:pPr algn="ctr"/>
          <a:r>
            <a:rPr lang="en-US" sz="1500" dirty="0">
              <a:latin typeface="AvenirNext LT Pro Regular" panose="020B0503020202020204" pitchFamily="34" charset="0"/>
            </a:rPr>
            <a:t>The Director of Fiscal Services distributes memorandums to Budget Managers to outline the budget requirements, direction, and timeframe for the subsequent fiscal year.</a:t>
          </a:r>
        </a:p>
      </dgm:t>
    </dgm:pt>
    <dgm:pt modelId="{92DFCBC7-BC14-4697-8ECD-BF0D5B1EDA3B}" type="parTrans" cxnId="{7D461F02-AB37-447A-AC6B-D31C4D2EC6A9}">
      <dgm:prSet/>
      <dgm:spPr/>
      <dgm:t>
        <a:bodyPr/>
        <a:lstStyle/>
        <a:p>
          <a:pPr algn="ctr"/>
          <a:endParaRPr lang="en-US"/>
        </a:p>
      </dgm:t>
    </dgm:pt>
    <dgm:pt modelId="{87E3C0DB-7BEE-424E-8E11-B838D238D595}" type="sibTrans" cxnId="{7D461F02-AB37-447A-AC6B-D31C4D2EC6A9}">
      <dgm:prSet/>
      <dgm:spPr/>
      <dgm:t>
        <a:bodyPr/>
        <a:lstStyle/>
        <a:p>
          <a:pPr algn="ctr"/>
          <a:endParaRPr lang="en-US"/>
        </a:p>
      </dgm:t>
    </dgm:pt>
    <dgm:pt modelId="{3C67E77D-62FA-499D-B5E6-E79A091C5267}">
      <dgm:prSet phldrT="[Text]" custT="1"/>
      <dgm:spPr/>
      <dgm:t>
        <a:bodyPr/>
        <a:lstStyle/>
        <a:p>
          <a:pPr algn="ctr"/>
          <a:r>
            <a:rPr lang="en-US" sz="1500" dirty="0">
              <a:latin typeface="AvenirNext LT Pro Regular" panose="020B0503020202020204" pitchFamily="34" charset="0"/>
            </a:rPr>
            <a:t>Fiscal Services works with the Human Resources and Information Technology departments to load permanent staff into the Budget Builder.  Data is taken directly from current Banner positions.</a:t>
          </a:r>
        </a:p>
      </dgm:t>
    </dgm:pt>
    <dgm:pt modelId="{5337D229-E330-4525-B0FA-14EC5A80604A}" type="parTrans" cxnId="{32AA6160-4426-4C4D-93AE-E2F474E37AD9}">
      <dgm:prSet/>
      <dgm:spPr/>
      <dgm:t>
        <a:bodyPr/>
        <a:lstStyle/>
        <a:p>
          <a:pPr algn="ctr"/>
          <a:endParaRPr lang="en-US"/>
        </a:p>
      </dgm:t>
    </dgm:pt>
    <dgm:pt modelId="{C056AC5D-B04E-4376-A1CB-3EAB7BE5AF5B}" type="sibTrans" cxnId="{32AA6160-4426-4C4D-93AE-E2F474E37AD9}">
      <dgm:prSet/>
      <dgm:spPr/>
      <dgm:t>
        <a:bodyPr/>
        <a:lstStyle/>
        <a:p>
          <a:pPr algn="ctr"/>
          <a:endParaRPr lang="en-US"/>
        </a:p>
      </dgm:t>
    </dgm:pt>
    <dgm:pt modelId="{CC6B7442-0B72-4EF2-9F13-1325B51AFF9F}">
      <dgm:prSet phldrT="[Text]" custT="1"/>
      <dgm:spPr/>
      <dgm:t>
        <a:bodyPr/>
        <a:lstStyle/>
        <a:p>
          <a:pPr algn="ctr"/>
          <a:r>
            <a:rPr lang="en-US" sz="1500" dirty="0">
              <a:latin typeface="AvenirNext LT Pro Regular" panose="020B0503020202020204" pitchFamily="34" charset="0"/>
            </a:rPr>
            <a:t>Budget Managers review permanent staff and corresponding FOAP coding for accuracy</a:t>
          </a:r>
          <a:r>
            <a:rPr lang="en-US" sz="1500" dirty="0"/>
            <a:t>.</a:t>
          </a:r>
        </a:p>
      </dgm:t>
    </dgm:pt>
    <dgm:pt modelId="{E3D139E0-5DC2-4F8E-9F8F-B3F0EBCD4689}" type="parTrans" cxnId="{102D6D4D-90C9-40F4-A001-35DCC329B127}">
      <dgm:prSet/>
      <dgm:spPr/>
      <dgm:t>
        <a:bodyPr/>
        <a:lstStyle/>
        <a:p>
          <a:pPr algn="ctr"/>
          <a:endParaRPr lang="en-US"/>
        </a:p>
      </dgm:t>
    </dgm:pt>
    <dgm:pt modelId="{FF80E1BA-0D6F-4EE8-9640-892A5897DBCD}" type="sibTrans" cxnId="{102D6D4D-90C9-40F4-A001-35DCC329B127}">
      <dgm:prSet/>
      <dgm:spPr/>
      <dgm:t>
        <a:bodyPr/>
        <a:lstStyle/>
        <a:p>
          <a:pPr algn="ctr"/>
          <a:endParaRPr lang="en-US"/>
        </a:p>
      </dgm:t>
    </dgm:pt>
    <dgm:pt modelId="{513CBB8D-539D-4F0B-A108-6AB79D21B1E2}">
      <dgm:prSet phldrT="[Text]" custT="1"/>
      <dgm:spPr/>
      <dgm:t>
        <a:bodyPr/>
        <a:lstStyle/>
        <a:p>
          <a:pPr algn="ctr"/>
          <a:r>
            <a:rPr lang="en-US" sz="1500" dirty="0">
              <a:latin typeface="AvenirNext LT Pro Regular" panose="020B0503020202020204" pitchFamily="34" charset="0"/>
            </a:rPr>
            <a:t>Budget Managers and approved department staff input the allocated discretionary dollars into the Budget Builder and balance the total allocated discretionary budget between their Organizations.</a:t>
          </a:r>
        </a:p>
      </dgm:t>
    </dgm:pt>
    <dgm:pt modelId="{36CE2E51-02CA-44A4-9A63-0F473C44B45C}" type="parTrans" cxnId="{D1CD91E2-AF18-43F6-A340-0E3F6AEB039C}">
      <dgm:prSet/>
      <dgm:spPr/>
      <dgm:t>
        <a:bodyPr/>
        <a:lstStyle/>
        <a:p>
          <a:pPr algn="ctr"/>
          <a:endParaRPr lang="en-US"/>
        </a:p>
      </dgm:t>
    </dgm:pt>
    <dgm:pt modelId="{06C32FF3-A25B-4130-8670-57DF63908864}" type="sibTrans" cxnId="{D1CD91E2-AF18-43F6-A340-0E3F6AEB039C}">
      <dgm:prSet/>
      <dgm:spPr/>
      <dgm:t>
        <a:bodyPr/>
        <a:lstStyle/>
        <a:p>
          <a:pPr algn="ctr"/>
          <a:endParaRPr lang="en-US"/>
        </a:p>
      </dgm:t>
    </dgm:pt>
    <dgm:pt modelId="{24735DA2-4A9A-45F2-A6D0-88245B0043AA}">
      <dgm:prSet phldrT="[Text]" custT="1"/>
      <dgm:spPr/>
      <dgm:t>
        <a:bodyPr/>
        <a:lstStyle/>
        <a:p>
          <a:pPr algn="ctr"/>
          <a:r>
            <a:rPr lang="en-US" sz="1500" dirty="0">
              <a:latin typeface="AvenirNext LT Pro Regular" panose="020B0503020202020204" pitchFamily="34" charset="0"/>
            </a:rPr>
            <a:t>Total discretionary dollars may be allocated among all Organizations under a single Budget Manager.</a:t>
          </a:r>
          <a:endParaRPr lang="en-US" sz="1500" dirty="0"/>
        </a:p>
      </dgm:t>
    </dgm:pt>
    <dgm:pt modelId="{024E134D-94DD-4B1A-86FD-6C359B842145}" type="parTrans" cxnId="{0AFE21E7-1441-4826-AA6F-612703011170}">
      <dgm:prSet/>
      <dgm:spPr/>
      <dgm:t>
        <a:bodyPr/>
        <a:lstStyle/>
        <a:p>
          <a:pPr algn="ctr"/>
          <a:endParaRPr lang="en-US"/>
        </a:p>
      </dgm:t>
    </dgm:pt>
    <dgm:pt modelId="{BAB37EA6-D156-4392-8A4E-64F296DB6CDD}" type="sibTrans" cxnId="{0AFE21E7-1441-4826-AA6F-612703011170}">
      <dgm:prSet/>
      <dgm:spPr/>
      <dgm:t>
        <a:bodyPr/>
        <a:lstStyle/>
        <a:p>
          <a:pPr algn="ctr"/>
          <a:endParaRPr lang="en-US"/>
        </a:p>
      </dgm:t>
    </dgm:pt>
    <dgm:pt modelId="{F88373E2-DD96-4726-904C-FDE6B2397A7B}" type="pres">
      <dgm:prSet presAssocID="{90119837-5B71-4D44-BB01-DB0B084933C8}" presName="compositeShape" presStyleCnt="0">
        <dgm:presLayoutVars>
          <dgm:dir/>
          <dgm:resizeHandles/>
        </dgm:presLayoutVars>
      </dgm:prSet>
      <dgm:spPr/>
    </dgm:pt>
    <dgm:pt modelId="{183E36CD-9BDB-4C53-BE19-0EC3FFE80A72}" type="pres">
      <dgm:prSet presAssocID="{90119837-5B71-4D44-BB01-DB0B084933C8}" presName="pyramid" presStyleLbl="node1" presStyleIdx="0" presStyleCnt="1"/>
      <dgm:spPr/>
    </dgm:pt>
    <dgm:pt modelId="{EB7C1629-04A8-42B7-9756-1692DEF26D67}" type="pres">
      <dgm:prSet presAssocID="{90119837-5B71-4D44-BB01-DB0B084933C8}" presName="theList" presStyleCnt="0"/>
      <dgm:spPr/>
    </dgm:pt>
    <dgm:pt modelId="{02695DE5-6557-4065-B75E-F578EF1A08AB}" type="pres">
      <dgm:prSet presAssocID="{477D14C5-CED9-4CFC-B338-DFB0C8090B9F}" presName="aNode" presStyleLbl="fgAcc1" presStyleIdx="0" presStyleCnt="5" custScaleX="123260" custScaleY="93121" custLinFactY="-1256" custLinFactNeighborX="-49558" custLinFactNeighborY="-100000">
        <dgm:presLayoutVars>
          <dgm:bulletEnabled val="1"/>
        </dgm:presLayoutVars>
      </dgm:prSet>
      <dgm:spPr/>
    </dgm:pt>
    <dgm:pt modelId="{B4DB877A-35F3-4250-AAB4-89AE29E2E376}" type="pres">
      <dgm:prSet presAssocID="{477D14C5-CED9-4CFC-B338-DFB0C8090B9F}" presName="aSpace" presStyleCnt="0"/>
      <dgm:spPr/>
    </dgm:pt>
    <dgm:pt modelId="{5CA11B04-3692-4DBD-9D6E-07C1E34F39C0}" type="pres">
      <dgm:prSet presAssocID="{3C67E77D-62FA-499D-B5E6-E79A091C5267}" presName="aNode" presStyleLbl="fgAcc1" presStyleIdx="1" presStyleCnt="5" custScaleX="130621" custScaleY="86281" custLinFactNeighborX="-46920" custLinFactNeighborY="-25200">
        <dgm:presLayoutVars>
          <dgm:bulletEnabled val="1"/>
        </dgm:presLayoutVars>
      </dgm:prSet>
      <dgm:spPr/>
    </dgm:pt>
    <dgm:pt modelId="{49A28EA4-A4F7-45E7-BFFC-52D42FB4239A}" type="pres">
      <dgm:prSet presAssocID="{3C67E77D-62FA-499D-B5E6-E79A091C5267}" presName="aSpace" presStyleCnt="0"/>
      <dgm:spPr/>
    </dgm:pt>
    <dgm:pt modelId="{3EB66067-9009-46E0-9EAC-17F8B0965C4E}" type="pres">
      <dgm:prSet presAssocID="{CC6B7442-0B72-4EF2-9F13-1325B51AFF9F}" presName="aNode" presStyleLbl="fgAcc1" presStyleIdx="2" presStyleCnt="5" custScaleX="151749" custScaleY="42593" custLinFactNeighborX="-46852" custLinFactNeighborY="40197">
        <dgm:presLayoutVars>
          <dgm:bulletEnabled val="1"/>
        </dgm:presLayoutVars>
      </dgm:prSet>
      <dgm:spPr/>
    </dgm:pt>
    <dgm:pt modelId="{CD2DD62F-3546-4F79-906A-02BD7D5DA8AE}" type="pres">
      <dgm:prSet presAssocID="{CC6B7442-0B72-4EF2-9F13-1325B51AFF9F}" presName="aSpace" presStyleCnt="0"/>
      <dgm:spPr/>
    </dgm:pt>
    <dgm:pt modelId="{C6E52B58-4684-4F49-9022-F616BABD25F0}" type="pres">
      <dgm:prSet presAssocID="{513CBB8D-539D-4F0B-A108-6AB79D21B1E2}" presName="aNode" presStyleLbl="fgAcc1" presStyleIdx="3" presStyleCnt="5" custScaleX="187212" custScaleY="64248" custLinFactY="2082" custLinFactNeighborX="-52047" custLinFactNeighborY="100000">
        <dgm:presLayoutVars>
          <dgm:bulletEnabled val="1"/>
        </dgm:presLayoutVars>
      </dgm:prSet>
      <dgm:spPr/>
    </dgm:pt>
    <dgm:pt modelId="{E35C1D01-DAB2-4BB8-93F4-BAB99192F7B3}" type="pres">
      <dgm:prSet presAssocID="{513CBB8D-539D-4F0B-A108-6AB79D21B1E2}" presName="aSpace" presStyleCnt="0"/>
      <dgm:spPr/>
    </dgm:pt>
    <dgm:pt modelId="{C4ECC57B-856B-41C8-BFE6-F4B0DD2DA6C3}" type="pres">
      <dgm:prSet presAssocID="{24735DA2-4A9A-45F2-A6D0-88245B0043AA}" presName="aNode" presStyleLbl="fgAcc1" presStyleIdx="4" presStyleCnt="5" custScaleX="201035" custScaleY="62062" custLinFactY="14003" custLinFactNeighborX="-51696" custLinFactNeighborY="100000">
        <dgm:presLayoutVars>
          <dgm:bulletEnabled val="1"/>
        </dgm:presLayoutVars>
      </dgm:prSet>
      <dgm:spPr/>
    </dgm:pt>
    <dgm:pt modelId="{F44472FA-6062-45AA-B5F2-E9EE5E7AA932}" type="pres">
      <dgm:prSet presAssocID="{24735DA2-4A9A-45F2-A6D0-88245B0043AA}" presName="aSpace" presStyleCnt="0"/>
      <dgm:spPr/>
    </dgm:pt>
  </dgm:ptLst>
  <dgm:cxnLst>
    <dgm:cxn modelId="{7D461F02-AB37-447A-AC6B-D31C4D2EC6A9}" srcId="{90119837-5B71-4D44-BB01-DB0B084933C8}" destId="{477D14C5-CED9-4CFC-B338-DFB0C8090B9F}" srcOrd="0" destOrd="0" parTransId="{92DFCBC7-BC14-4697-8ECD-BF0D5B1EDA3B}" sibTransId="{87E3C0DB-7BEE-424E-8E11-B838D238D595}"/>
    <dgm:cxn modelId="{EC071E0B-3B44-4371-A99D-EC90BD0F5788}" type="presOf" srcId="{CC6B7442-0B72-4EF2-9F13-1325B51AFF9F}" destId="{3EB66067-9009-46E0-9EAC-17F8B0965C4E}" srcOrd="0" destOrd="0" presId="urn:microsoft.com/office/officeart/2005/8/layout/pyramid2"/>
    <dgm:cxn modelId="{56D4131E-970E-408C-A817-6E1776438A51}" type="presOf" srcId="{90119837-5B71-4D44-BB01-DB0B084933C8}" destId="{F88373E2-DD96-4726-904C-FDE6B2397A7B}" srcOrd="0" destOrd="0" presId="urn:microsoft.com/office/officeart/2005/8/layout/pyramid2"/>
    <dgm:cxn modelId="{A1DFB92E-C8CC-4A94-94E6-A907167C1432}" type="presOf" srcId="{513CBB8D-539D-4F0B-A108-6AB79D21B1E2}" destId="{C6E52B58-4684-4F49-9022-F616BABD25F0}" srcOrd="0" destOrd="0" presId="urn:microsoft.com/office/officeart/2005/8/layout/pyramid2"/>
    <dgm:cxn modelId="{32AA6160-4426-4C4D-93AE-E2F474E37AD9}" srcId="{90119837-5B71-4D44-BB01-DB0B084933C8}" destId="{3C67E77D-62FA-499D-B5E6-E79A091C5267}" srcOrd="1" destOrd="0" parTransId="{5337D229-E330-4525-B0FA-14EC5A80604A}" sibTransId="{C056AC5D-B04E-4376-A1CB-3EAB7BE5AF5B}"/>
    <dgm:cxn modelId="{102D6D4D-90C9-40F4-A001-35DCC329B127}" srcId="{90119837-5B71-4D44-BB01-DB0B084933C8}" destId="{CC6B7442-0B72-4EF2-9F13-1325B51AFF9F}" srcOrd="2" destOrd="0" parTransId="{E3D139E0-5DC2-4F8E-9F8F-B3F0EBCD4689}" sibTransId="{FF80E1BA-0D6F-4EE8-9640-892A5897DBCD}"/>
    <dgm:cxn modelId="{3C103390-3D9F-4740-A347-FCC06E7FAA0D}" type="presOf" srcId="{3C67E77D-62FA-499D-B5E6-E79A091C5267}" destId="{5CA11B04-3692-4DBD-9D6E-07C1E34F39C0}" srcOrd="0" destOrd="0" presId="urn:microsoft.com/office/officeart/2005/8/layout/pyramid2"/>
    <dgm:cxn modelId="{82BEA5C5-7392-4C83-85B3-318C254EDBE0}" type="presOf" srcId="{477D14C5-CED9-4CFC-B338-DFB0C8090B9F}" destId="{02695DE5-6557-4065-B75E-F578EF1A08AB}" srcOrd="0" destOrd="0" presId="urn:microsoft.com/office/officeart/2005/8/layout/pyramid2"/>
    <dgm:cxn modelId="{BE0D60C9-1E42-4CD1-8B4D-914E5DEC8105}" type="presOf" srcId="{24735DA2-4A9A-45F2-A6D0-88245B0043AA}" destId="{C4ECC57B-856B-41C8-BFE6-F4B0DD2DA6C3}" srcOrd="0" destOrd="0" presId="urn:microsoft.com/office/officeart/2005/8/layout/pyramid2"/>
    <dgm:cxn modelId="{D1CD91E2-AF18-43F6-A340-0E3F6AEB039C}" srcId="{90119837-5B71-4D44-BB01-DB0B084933C8}" destId="{513CBB8D-539D-4F0B-A108-6AB79D21B1E2}" srcOrd="3" destOrd="0" parTransId="{36CE2E51-02CA-44A4-9A63-0F473C44B45C}" sibTransId="{06C32FF3-A25B-4130-8670-57DF63908864}"/>
    <dgm:cxn modelId="{0AFE21E7-1441-4826-AA6F-612703011170}" srcId="{90119837-5B71-4D44-BB01-DB0B084933C8}" destId="{24735DA2-4A9A-45F2-A6D0-88245B0043AA}" srcOrd="4" destOrd="0" parTransId="{024E134D-94DD-4B1A-86FD-6C359B842145}" sibTransId="{BAB37EA6-D156-4392-8A4E-64F296DB6CDD}"/>
    <dgm:cxn modelId="{41161D47-4297-4AA2-8078-ACF658D4D570}" type="presParOf" srcId="{F88373E2-DD96-4726-904C-FDE6B2397A7B}" destId="{183E36CD-9BDB-4C53-BE19-0EC3FFE80A72}" srcOrd="0" destOrd="0" presId="urn:microsoft.com/office/officeart/2005/8/layout/pyramid2"/>
    <dgm:cxn modelId="{9CFA7D95-E017-4C82-98CE-D8C489135792}" type="presParOf" srcId="{F88373E2-DD96-4726-904C-FDE6B2397A7B}" destId="{EB7C1629-04A8-42B7-9756-1692DEF26D67}" srcOrd="1" destOrd="0" presId="urn:microsoft.com/office/officeart/2005/8/layout/pyramid2"/>
    <dgm:cxn modelId="{9CF1E362-ED03-45B7-AD2C-AE3C8E37D3A1}" type="presParOf" srcId="{EB7C1629-04A8-42B7-9756-1692DEF26D67}" destId="{02695DE5-6557-4065-B75E-F578EF1A08AB}" srcOrd="0" destOrd="0" presId="urn:microsoft.com/office/officeart/2005/8/layout/pyramid2"/>
    <dgm:cxn modelId="{E4D0D401-F246-4AFD-BD18-62633EADF5ED}" type="presParOf" srcId="{EB7C1629-04A8-42B7-9756-1692DEF26D67}" destId="{B4DB877A-35F3-4250-AAB4-89AE29E2E376}" srcOrd="1" destOrd="0" presId="urn:microsoft.com/office/officeart/2005/8/layout/pyramid2"/>
    <dgm:cxn modelId="{71CB9FFA-EDFF-44E3-AE10-3984460FA480}" type="presParOf" srcId="{EB7C1629-04A8-42B7-9756-1692DEF26D67}" destId="{5CA11B04-3692-4DBD-9D6E-07C1E34F39C0}" srcOrd="2" destOrd="0" presId="urn:microsoft.com/office/officeart/2005/8/layout/pyramid2"/>
    <dgm:cxn modelId="{E1D07623-DB22-4535-8FFA-D6B8171A8D79}" type="presParOf" srcId="{EB7C1629-04A8-42B7-9756-1692DEF26D67}" destId="{49A28EA4-A4F7-45E7-BFFC-52D42FB4239A}" srcOrd="3" destOrd="0" presId="urn:microsoft.com/office/officeart/2005/8/layout/pyramid2"/>
    <dgm:cxn modelId="{F3884D9A-FC6C-4E58-B851-524941EDF5A7}" type="presParOf" srcId="{EB7C1629-04A8-42B7-9756-1692DEF26D67}" destId="{3EB66067-9009-46E0-9EAC-17F8B0965C4E}" srcOrd="4" destOrd="0" presId="urn:microsoft.com/office/officeart/2005/8/layout/pyramid2"/>
    <dgm:cxn modelId="{2181F5F1-9DC5-4EF8-B402-84D1D441DC16}" type="presParOf" srcId="{EB7C1629-04A8-42B7-9756-1692DEF26D67}" destId="{CD2DD62F-3546-4F79-906A-02BD7D5DA8AE}" srcOrd="5" destOrd="0" presId="urn:microsoft.com/office/officeart/2005/8/layout/pyramid2"/>
    <dgm:cxn modelId="{E4328505-8C26-4486-B80F-63DB0476C547}" type="presParOf" srcId="{EB7C1629-04A8-42B7-9756-1692DEF26D67}" destId="{C6E52B58-4684-4F49-9022-F616BABD25F0}" srcOrd="6" destOrd="0" presId="urn:microsoft.com/office/officeart/2005/8/layout/pyramid2"/>
    <dgm:cxn modelId="{3123C313-1072-485E-821F-F612B489DF76}" type="presParOf" srcId="{EB7C1629-04A8-42B7-9756-1692DEF26D67}" destId="{E35C1D01-DAB2-4BB8-93F4-BAB99192F7B3}" srcOrd="7" destOrd="0" presId="urn:microsoft.com/office/officeart/2005/8/layout/pyramid2"/>
    <dgm:cxn modelId="{4061CAA2-4AE2-44A0-82CB-8E40DC5058D0}" type="presParOf" srcId="{EB7C1629-04A8-42B7-9756-1692DEF26D67}" destId="{C4ECC57B-856B-41C8-BFE6-F4B0DD2DA6C3}" srcOrd="8" destOrd="0" presId="urn:microsoft.com/office/officeart/2005/8/layout/pyramid2"/>
    <dgm:cxn modelId="{690B0C77-6155-47EB-819D-58F6CBB5D92D}" type="presParOf" srcId="{EB7C1629-04A8-42B7-9756-1692DEF26D67}" destId="{F44472FA-6062-45AA-B5F2-E9EE5E7AA932}"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119837-5B71-4D44-BB01-DB0B084933C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dgm:spPr/>
      <dgm:t>
        <a:bodyPr/>
        <a:lstStyle/>
        <a:p>
          <a:r>
            <a:rPr lang="en-US" b="1" u="none" dirty="0">
              <a:latin typeface="AvenirNext LT Pro Regular" panose="020B0503020202020204" pitchFamily="34" charset="0"/>
            </a:rPr>
            <a:t>Senior Management</a:t>
          </a:r>
          <a:endParaRPr lang="en-US" u="none" dirty="0">
            <a:latin typeface="AvenirNext LT Pro Regular" panose="020B0503020202020204" pitchFamily="34" charset="0"/>
          </a:endParaRPr>
        </a:p>
      </dgm: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custT="1"/>
      <dgm:spPr/>
      <dgm:t>
        <a:bodyPr/>
        <a:lstStyle/>
        <a:p>
          <a:r>
            <a:rPr lang="en-US" sz="1400" dirty="0">
              <a:latin typeface="AvenirNext LT Pro Regular" panose="020B0503020202020204" pitchFamily="34" charset="0"/>
            </a:rPr>
            <a:t>Provide strategic direction to meet the district’s mission and goals.</a:t>
          </a:r>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C67E77D-62FA-499D-B5E6-E79A091C5267}">
      <dgm:prSet phldrT="[Text]" custT="1"/>
      <dgm:spPr/>
      <dgm:t>
        <a:bodyPr/>
        <a:lstStyle/>
        <a:p>
          <a:r>
            <a:rPr lang="en-US" sz="1400" b="1" u="none" dirty="0">
              <a:latin typeface="AvenirNext LT Pro Regular" panose="020B0503020202020204" pitchFamily="34" charset="0"/>
            </a:rPr>
            <a:t>Fiscal Services</a:t>
          </a:r>
          <a:endParaRPr lang="en-US" sz="1400" u="none" dirty="0">
            <a:latin typeface="AvenirNext LT Pro Regular" panose="020B0503020202020204" pitchFamily="34" charset="0"/>
          </a:endParaRP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D6510970-8F9C-4B45-A0F3-6ACB9AA76D40}">
      <dgm:prSet phldrT="[Text]" custT="1"/>
      <dgm:spPr/>
      <dgm:t>
        <a:bodyPr/>
        <a:lstStyle/>
        <a:p>
          <a:r>
            <a:rPr lang="en-US" sz="1400" dirty="0">
              <a:latin typeface="AvenirNext LT Pro Regular" panose="020B0503020202020204" pitchFamily="34" charset="0"/>
            </a:rPr>
            <a:t>Review and load permanent headcount, salaries, and benefits into the Budget Builder.</a:t>
          </a:r>
        </a:p>
      </dgm:t>
    </dgm:pt>
    <dgm:pt modelId="{7A9FC291-2B6A-4475-8B09-917F9F09E3AB}" type="parTrans" cxnId="{C6E7222A-5F84-456A-9806-D51868FAF8A9}">
      <dgm:prSet/>
      <dgm:spPr/>
      <dgm:t>
        <a:bodyPr/>
        <a:lstStyle/>
        <a:p>
          <a:endParaRPr lang="en-US"/>
        </a:p>
      </dgm:t>
    </dgm:pt>
    <dgm:pt modelId="{4B87F32C-3630-48F2-9114-4262C0BEEA9E}" type="sibTrans" cxnId="{C6E7222A-5F84-456A-9806-D51868FAF8A9}">
      <dgm:prSet/>
      <dgm:spPr/>
      <dgm:t>
        <a:bodyPr/>
        <a:lstStyle/>
        <a:p>
          <a:endParaRPr lang="en-US"/>
        </a:p>
      </dgm:t>
    </dgm:pt>
    <dgm:pt modelId="{CC6B7442-0B72-4EF2-9F13-1325B51AFF9F}">
      <dgm:prSet phldrT="[Text]" custT="1"/>
      <dgm:spPr/>
      <dgm:t>
        <a:bodyPr/>
        <a:lstStyle/>
        <a:p>
          <a:r>
            <a:rPr lang="en-US" sz="1400" b="1" u="none" dirty="0">
              <a:latin typeface="AvenirNext LT Pro Regular" panose="020B0503020202020204" pitchFamily="34" charset="0"/>
            </a:rPr>
            <a:t>Budget Managers</a:t>
          </a:r>
          <a:endParaRPr lang="en-US" sz="1400" u="none" dirty="0">
            <a:latin typeface="AvenirNext LT Pro Regular" panose="020B0503020202020204" pitchFamily="34" charset="0"/>
          </a:endParaRP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custT="1"/>
      <dgm:spPr/>
      <dgm:t>
        <a:bodyPr/>
        <a:lstStyle/>
        <a:p>
          <a:r>
            <a:rPr lang="en-US" sz="1400" dirty="0">
              <a:latin typeface="AvenirNext LT Pro Regular" panose="020B0503020202020204" pitchFamily="34" charset="0"/>
            </a:rPr>
            <a:t>Review FOAP coding for budgeted permanent staff. </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D206B4CE-BA48-45E8-81FA-E507E097A55B}">
      <dgm:prSet custT="1"/>
      <dgm:spPr/>
      <dgm:t>
        <a:bodyPr/>
        <a:lstStyle/>
        <a:p>
          <a:r>
            <a:rPr lang="en-US" sz="1400" dirty="0">
              <a:latin typeface="AvenirNext LT Pro Regular" panose="020B0503020202020204" pitchFamily="34" charset="0"/>
            </a:rPr>
            <a:t>Provide support regarding Part Time faculty allocation between disciplines.</a:t>
          </a:r>
        </a:p>
      </dgm:t>
    </dgm:pt>
    <dgm:pt modelId="{69B7795D-F9A6-4AAF-A944-DE11CD107E85}" type="parTrans" cxnId="{0768BA87-9475-4962-92B3-0CE80A310458}">
      <dgm:prSet/>
      <dgm:spPr/>
      <dgm:t>
        <a:bodyPr/>
        <a:lstStyle/>
        <a:p>
          <a:endParaRPr lang="en-US"/>
        </a:p>
      </dgm:t>
    </dgm:pt>
    <dgm:pt modelId="{F418A3F4-4FAD-40EF-97A2-D724AD85670C}" type="sibTrans" cxnId="{0768BA87-9475-4962-92B3-0CE80A310458}">
      <dgm:prSet/>
      <dgm:spPr/>
      <dgm:t>
        <a:bodyPr/>
        <a:lstStyle/>
        <a:p>
          <a:endParaRPr lang="en-US"/>
        </a:p>
      </dgm:t>
    </dgm:pt>
    <dgm:pt modelId="{5C06700B-2B05-48F9-A4D7-45BC692847A0}">
      <dgm:prSet custT="1"/>
      <dgm:spPr/>
      <dgm:t>
        <a:bodyPr/>
        <a:lstStyle/>
        <a:p>
          <a:r>
            <a:rPr lang="en-US" sz="1400" dirty="0">
              <a:latin typeface="AvenirNext LT Pro Regular" panose="020B0503020202020204" pitchFamily="34" charset="0"/>
            </a:rPr>
            <a:t>Review and research ongoing financial results; provide support for budget development.</a:t>
          </a:r>
        </a:p>
      </dgm:t>
    </dgm:pt>
    <dgm:pt modelId="{F04A3537-F9FF-495D-9FA0-D70E4F7996C1}" type="parTrans" cxnId="{AF1BFF6F-4272-44C2-95FF-D890C149C8DD}">
      <dgm:prSet/>
      <dgm:spPr/>
      <dgm:t>
        <a:bodyPr/>
        <a:lstStyle/>
        <a:p>
          <a:endParaRPr lang="en-US"/>
        </a:p>
      </dgm:t>
    </dgm:pt>
    <dgm:pt modelId="{A557E222-8A82-4CF0-B064-0105433FE57C}" type="sibTrans" cxnId="{AF1BFF6F-4272-44C2-95FF-D890C149C8DD}">
      <dgm:prSet/>
      <dgm:spPr/>
      <dgm:t>
        <a:bodyPr/>
        <a:lstStyle/>
        <a:p>
          <a:endParaRPr lang="en-US"/>
        </a:p>
      </dgm:t>
    </dgm:pt>
    <dgm:pt modelId="{0C2F4CE0-FDF6-4E31-9C61-F98178F56166}">
      <dgm:prSet custT="1"/>
      <dgm:spPr/>
      <dgm:t>
        <a:bodyPr/>
        <a:lstStyle/>
        <a:p>
          <a:r>
            <a:rPr lang="en-US" sz="1400" dirty="0">
              <a:latin typeface="AvenirNext LT Pro Regular" panose="020B0503020202020204" pitchFamily="34" charset="0"/>
            </a:rPr>
            <a:t>Consolidate and balance the district-wide budget for the various fund groups.</a:t>
          </a:r>
        </a:p>
      </dgm:t>
    </dgm:pt>
    <dgm:pt modelId="{F1DA4EE1-AAC8-4904-B516-1833FEE02B80}" type="parTrans" cxnId="{5CA9E7D6-FEC6-4848-A814-8DB0DF7A29C3}">
      <dgm:prSet/>
      <dgm:spPr/>
      <dgm:t>
        <a:bodyPr/>
        <a:lstStyle/>
        <a:p>
          <a:endParaRPr lang="en-US"/>
        </a:p>
      </dgm:t>
    </dgm:pt>
    <dgm:pt modelId="{7B4C5EA8-BD96-4364-A141-B6ECF3525169}" type="sibTrans" cxnId="{5CA9E7D6-FEC6-4848-A814-8DB0DF7A29C3}">
      <dgm:prSet/>
      <dgm:spPr/>
      <dgm:t>
        <a:bodyPr/>
        <a:lstStyle/>
        <a:p>
          <a:endParaRPr lang="en-US"/>
        </a:p>
      </dgm:t>
    </dgm:pt>
    <dgm:pt modelId="{59A78C0C-A062-422A-9145-75014F7BFF1D}">
      <dgm:prSet custT="1"/>
      <dgm:spPr/>
      <dgm:t>
        <a:bodyPr/>
        <a:lstStyle/>
        <a:p>
          <a:r>
            <a:rPr lang="en-US" sz="1400" dirty="0">
              <a:latin typeface="AvenirNext LT Pro Regular" panose="020B0503020202020204" pitchFamily="34" charset="0"/>
            </a:rPr>
            <a:t>Prepare internal and external financial reports.</a:t>
          </a:r>
        </a:p>
      </dgm:t>
    </dgm:pt>
    <dgm:pt modelId="{A4AF80F5-910D-4DD4-8E15-8DBECE05F3CC}" type="parTrans" cxnId="{78458AEC-8D39-471C-8188-D427BBBEC550}">
      <dgm:prSet/>
      <dgm:spPr/>
      <dgm:t>
        <a:bodyPr/>
        <a:lstStyle/>
        <a:p>
          <a:endParaRPr lang="en-US"/>
        </a:p>
      </dgm:t>
    </dgm:pt>
    <dgm:pt modelId="{4DC11303-4CA5-48C7-A9FD-64CA9C8B1963}" type="sibTrans" cxnId="{78458AEC-8D39-471C-8188-D427BBBEC550}">
      <dgm:prSet/>
      <dgm:spPr/>
      <dgm:t>
        <a:bodyPr/>
        <a:lstStyle/>
        <a:p>
          <a:endParaRPr lang="en-US"/>
        </a:p>
      </dgm:t>
    </dgm:pt>
    <dgm:pt modelId="{A0A8FF8A-C76F-465D-9588-855E1341C2C9}">
      <dgm:prSet custT="1"/>
      <dgm:spPr/>
      <dgm:t>
        <a:bodyPr/>
        <a:lstStyle/>
        <a:p>
          <a:r>
            <a:rPr lang="en-US" sz="1400" dirty="0">
              <a:latin typeface="AvenirNext LT Pro Regular" panose="020B0503020202020204" pitchFamily="34" charset="0"/>
            </a:rPr>
            <a:t>Review ongoing financial results, confirm the FOAP coding expenditure charges for permanent </a:t>
          </a:r>
          <a:r>
            <a:rPr lang="en-US" sz="1400" u="sng" dirty="0">
              <a:latin typeface="AvenirNext LT Pro Regular" panose="020B0503020202020204" pitchFamily="34" charset="0"/>
            </a:rPr>
            <a:t>and</a:t>
          </a:r>
          <a:r>
            <a:rPr lang="en-US" sz="1400" dirty="0">
              <a:latin typeface="AvenirNext LT Pro Regular" panose="020B0503020202020204" pitchFamily="34" charset="0"/>
            </a:rPr>
            <a:t> part time staff, and review other operating expenditures.</a:t>
          </a:r>
        </a:p>
      </dgm:t>
    </dgm:pt>
    <dgm:pt modelId="{925094D7-1E47-4756-B7D6-C05068E462DF}" type="parTrans" cxnId="{2B7B9D50-C05C-408B-B20A-8E53F69537CC}">
      <dgm:prSet/>
      <dgm:spPr/>
      <dgm:t>
        <a:bodyPr/>
        <a:lstStyle/>
        <a:p>
          <a:endParaRPr lang="en-US"/>
        </a:p>
      </dgm:t>
    </dgm:pt>
    <dgm:pt modelId="{9F38CA65-4E2D-4AD9-BA24-6574907ADD21}" type="sibTrans" cxnId="{2B7B9D50-C05C-408B-B20A-8E53F69537CC}">
      <dgm:prSet/>
      <dgm:spPr/>
      <dgm:t>
        <a:bodyPr/>
        <a:lstStyle/>
        <a:p>
          <a:endParaRPr lang="en-US"/>
        </a:p>
      </dgm:t>
    </dgm:pt>
    <dgm:pt modelId="{FBCBA831-ADA4-408B-90DB-CD2AD3C1781E}">
      <dgm:prSet custT="1"/>
      <dgm:spPr/>
      <dgm:t>
        <a:bodyPr/>
        <a:lstStyle/>
        <a:p>
          <a:r>
            <a:rPr lang="en-US" sz="1400" dirty="0">
              <a:latin typeface="AvenirNext LT Pro Regular" panose="020B0503020202020204" pitchFamily="34" charset="0"/>
            </a:rPr>
            <a:t>Timely input discretionary data into the Budget Builder.  Allocate discretionary budget monies between  managed Organizations within the same fund.</a:t>
          </a:r>
        </a:p>
      </dgm:t>
    </dgm:pt>
    <dgm:pt modelId="{08DBC957-C41D-4124-B7F5-33E8C679B6B6}" type="parTrans" cxnId="{B875C7AF-D577-4D24-8DDA-997C43AC12C0}">
      <dgm:prSet/>
      <dgm:spPr/>
      <dgm:t>
        <a:bodyPr/>
        <a:lstStyle/>
        <a:p>
          <a:endParaRPr lang="en-US"/>
        </a:p>
      </dgm:t>
    </dgm:pt>
    <dgm:pt modelId="{8F74B652-4C68-4200-96E5-50880F9D5840}" type="sibTrans" cxnId="{B875C7AF-D577-4D24-8DDA-997C43AC12C0}">
      <dgm:prSet/>
      <dgm:spPr/>
      <dgm:t>
        <a:bodyPr/>
        <a:lstStyle/>
        <a:p>
          <a:endParaRPr lang="en-US"/>
        </a:p>
      </dgm:t>
    </dgm:pt>
    <dgm:pt modelId="{BE691ACE-C965-4E53-BB83-70E596FB23CF}">
      <dgm:prSet custT="1"/>
      <dgm:spPr/>
      <dgm:t>
        <a:bodyPr/>
        <a:lstStyle/>
        <a:p>
          <a:r>
            <a:rPr lang="en-US" sz="1400" dirty="0">
              <a:latin typeface="AvenirNext LT Pro Regular" panose="020B0503020202020204" pitchFamily="34" charset="0"/>
            </a:rPr>
            <a:t>Provide direction regarding vacant positions.</a:t>
          </a:r>
        </a:p>
      </dgm:t>
    </dgm:pt>
    <dgm:pt modelId="{B1E439EA-0950-4FF0-98AC-38F04276B839}" type="parTrans" cxnId="{61C17C0B-CED2-4BAB-A6EE-8C2791B47A5B}">
      <dgm:prSet/>
      <dgm:spPr/>
      <dgm:t>
        <a:bodyPr/>
        <a:lstStyle/>
        <a:p>
          <a:endParaRPr lang="en-US"/>
        </a:p>
      </dgm:t>
    </dgm:pt>
    <dgm:pt modelId="{C6939ABB-3B3F-4BD9-98BF-0744406CF812}" type="sibTrans" cxnId="{61C17C0B-CED2-4BAB-A6EE-8C2791B47A5B}">
      <dgm:prSet/>
      <dgm:spPr/>
      <dgm:t>
        <a:bodyPr/>
        <a:lstStyle/>
        <a:p>
          <a:endParaRPr lang="en-US"/>
        </a:p>
      </dgm:t>
    </dgm:pt>
    <dgm:pt modelId="{CBF17A6B-A0E5-4E7D-947E-02D0CC75D3C7}" type="pres">
      <dgm:prSet presAssocID="{90119837-5B71-4D44-BB01-DB0B084933C8}" presName="linearFlow" presStyleCnt="0">
        <dgm:presLayoutVars>
          <dgm:dir/>
          <dgm:animLvl val="lvl"/>
          <dgm:resizeHandles val="exact"/>
        </dgm:presLayoutVars>
      </dgm:prSet>
      <dgm:spPr/>
    </dgm:pt>
    <dgm:pt modelId="{14AFE77A-1279-40C4-83A7-5F4B72B7D63B}" type="pres">
      <dgm:prSet presAssocID="{477D14C5-CED9-4CFC-B338-DFB0C8090B9F}" presName="composite" presStyleCnt="0"/>
      <dgm:spPr/>
    </dgm:pt>
    <dgm:pt modelId="{D01753A4-DD10-4DF2-A875-AE6110ECA5EA}" type="pres">
      <dgm:prSet presAssocID="{477D14C5-CED9-4CFC-B338-DFB0C8090B9F}" presName="parentText" presStyleLbl="alignNode1" presStyleIdx="0" presStyleCnt="3">
        <dgm:presLayoutVars>
          <dgm:chMax val="1"/>
          <dgm:bulletEnabled val="1"/>
        </dgm:presLayoutVars>
      </dgm:prSet>
      <dgm:spPr/>
    </dgm:pt>
    <dgm:pt modelId="{3018ED2E-38BD-44BC-A1BB-9D4BDA8BE11F}" type="pres">
      <dgm:prSet presAssocID="{477D14C5-CED9-4CFC-B338-DFB0C8090B9F}" presName="descendantText" presStyleLbl="alignAcc1" presStyleIdx="0" presStyleCnt="3" custScaleY="100000">
        <dgm:presLayoutVars>
          <dgm:bulletEnabled val="1"/>
        </dgm:presLayoutVars>
      </dgm:prSet>
      <dgm:spPr/>
    </dgm:pt>
    <dgm:pt modelId="{387142BC-0E00-46F5-8697-F622954A994C}" type="pres">
      <dgm:prSet presAssocID="{87E3C0DB-7BEE-424E-8E11-B838D238D595}" presName="sp" presStyleCnt="0"/>
      <dgm:spPr/>
    </dgm:pt>
    <dgm:pt modelId="{059C91FC-D3B7-42CF-B779-E322775B8684}" type="pres">
      <dgm:prSet presAssocID="{3C67E77D-62FA-499D-B5E6-E79A091C5267}" presName="composite" presStyleCnt="0"/>
      <dgm:spPr/>
    </dgm:pt>
    <dgm:pt modelId="{AB4D4CDF-6013-4949-A22F-09BE7C9BA813}" type="pres">
      <dgm:prSet presAssocID="{3C67E77D-62FA-499D-B5E6-E79A091C5267}" presName="parentText" presStyleLbl="alignNode1" presStyleIdx="1" presStyleCnt="3">
        <dgm:presLayoutVars>
          <dgm:chMax val="1"/>
          <dgm:bulletEnabled val="1"/>
        </dgm:presLayoutVars>
      </dgm:prSet>
      <dgm:spPr/>
    </dgm:pt>
    <dgm:pt modelId="{7D3EF694-898B-436B-9379-3F293E45CC45}" type="pres">
      <dgm:prSet presAssocID="{3C67E77D-62FA-499D-B5E6-E79A091C5267}" presName="descendantText" presStyleLbl="alignAcc1" presStyleIdx="1" presStyleCnt="3" custScaleX="99851" custScaleY="100321" custLinFactNeighborX="-131" custLinFactNeighborY="-1109">
        <dgm:presLayoutVars>
          <dgm:bulletEnabled val="1"/>
        </dgm:presLayoutVars>
      </dgm:prSet>
      <dgm:spPr/>
    </dgm:pt>
    <dgm:pt modelId="{71D33241-F825-4275-8A19-A139AC3CE578}" type="pres">
      <dgm:prSet presAssocID="{C056AC5D-B04E-4376-A1CB-3EAB7BE5AF5B}" presName="sp" presStyleCnt="0"/>
      <dgm:spPr/>
    </dgm:pt>
    <dgm:pt modelId="{61E7FD4F-C9F7-4F95-866A-7D0E17DDA7EA}" type="pres">
      <dgm:prSet presAssocID="{CC6B7442-0B72-4EF2-9F13-1325B51AFF9F}" presName="composite" presStyleCnt="0"/>
      <dgm:spPr/>
    </dgm:pt>
    <dgm:pt modelId="{4ABA5779-4BD8-4E68-BB17-9DC8B0334934}" type="pres">
      <dgm:prSet presAssocID="{CC6B7442-0B72-4EF2-9F13-1325B51AFF9F}" presName="parentText" presStyleLbl="alignNode1" presStyleIdx="2" presStyleCnt="3" custLinFactNeighborX="-66924" custLinFactNeighborY="8552">
        <dgm:presLayoutVars>
          <dgm:chMax val="1"/>
          <dgm:bulletEnabled val="1"/>
        </dgm:presLayoutVars>
      </dgm:prSet>
      <dgm:spPr/>
    </dgm:pt>
    <dgm:pt modelId="{E51E548C-8665-479C-AFCF-87A7EEC740FA}" type="pres">
      <dgm:prSet presAssocID="{CC6B7442-0B72-4EF2-9F13-1325B51AFF9F}" presName="descendantText" presStyleLbl="alignAcc1" presStyleIdx="2" presStyleCnt="3" custScaleY="110920">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86323C07-CC76-4970-BBBA-DEDAF64D11AB}" type="presOf" srcId="{477D14C5-CED9-4CFC-B338-DFB0C8090B9F}" destId="{D01753A4-DD10-4DF2-A875-AE6110ECA5EA}" srcOrd="0" destOrd="0" presId="urn:microsoft.com/office/officeart/2005/8/layout/chevron2"/>
    <dgm:cxn modelId="{61C17C0B-CED2-4BAB-A6EE-8C2791B47A5B}" srcId="{477D14C5-CED9-4CFC-B338-DFB0C8090B9F}" destId="{BE691ACE-C965-4E53-BB83-70E596FB23CF}" srcOrd="2" destOrd="0" parTransId="{B1E439EA-0950-4FF0-98AC-38F04276B839}" sibTransId="{C6939ABB-3B3F-4BD9-98BF-0744406CF812}"/>
    <dgm:cxn modelId="{15B35910-6500-4F34-844F-FD98BFE26460}" type="presOf" srcId="{A0A8FF8A-C76F-465D-9588-855E1341C2C9}" destId="{E51E548C-8665-479C-AFCF-87A7EEC740FA}" srcOrd="0" destOrd="1" presId="urn:microsoft.com/office/officeart/2005/8/layout/chevron2"/>
    <dgm:cxn modelId="{D2157A29-0F0C-4E57-9731-0B821B0C841D}" type="presOf" srcId="{0C2F4CE0-FDF6-4E31-9C61-F98178F56166}" destId="{7D3EF694-898B-436B-9379-3F293E45CC45}" srcOrd="0" destOrd="2" presId="urn:microsoft.com/office/officeart/2005/8/layout/chevron2"/>
    <dgm:cxn modelId="{C6E7222A-5F84-456A-9806-D51868FAF8A9}" srcId="{3C67E77D-62FA-499D-B5E6-E79A091C5267}" destId="{D6510970-8F9C-4B45-A0F3-6ACB9AA76D40}" srcOrd="0" destOrd="0" parTransId="{7A9FC291-2B6A-4475-8B09-917F9F09E3AB}" sibTransId="{4B87F32C-3630-48F2-9114-4262C0BEEA9E}"/>
    <dgm:cxn modelId="{22F3BF5C-465C-42A4-915A-875184EC297C}" type="presOf" srcId="{CC6B7442-0B72-4EF2-9F13-1325B51AFF9F}" destId="{4ABA5779-4BD8-4E68-BB17-9DC8B0334934}" srcOrd="0" destOrd="0" presId="urn:microsoft.com/office/officeart/2005/8/layout/chevron2"/>
    <dgm:cxn modelId="{32AA6160-4426-4C4D-93AE-E2F474E37AD9}" srcId="{90119837-5B71-4D44-BB01-DB0B084933C8}" destId="{3C67E77D-62FA-499D-B5E6-E79A091C5267}" srcOrd="1" destOrd="0" parTransId="{5337D229-E330-4525-B0FA-14EC5A80604A}" sibTransId="{C056AC5D-B04E-4376-A1CB-3EAB7BE5AF5B}"/>
    <dgm:cxn modelId="{6F3B5345-FC96-404E-B11F-6F87E2E13068}" type="presOf" srcId="{BE691ACE-C965-4E53-BB83-70E596FB23CF}" destId="{3018ED2E-38BD-44BC-A1BB-9D4BDA8BE11F}" srcOrd="0" destOrd="2" presId="urn:microsoft.com/office/officeart/2005/8/layout/chevron2"/>
    <dgm:cxn modelId="{A6FB3C49-AB75-4315-BB6B-886AA454F16F}" srcId="{CC6B7442-0B72-4EF2-9F13-1325B51AFF9F}" destId="{FE0A3CAE-D039-42F2-AF12-1E6F6793A633}" srcOrd="0" destOrd="0" parTransId="{7E2ED2D1-AFF4-4DED-BB53-30A310825CE2}" sibTransId="{417BDEF2-191B-4000-BDE8-D3D22A51FCF3}"/>
    <dgm:cxn modelId="{102D6D4D-90C9-40F4-A001-35DCC329B127}" srcId="{90119837-5B71-4D44-BB01-DB0B084933C8}" destId="{CC6B7442-0B72-4EF2-9F13-1325B51AFF9F}" srcOrd="2" destOrd="0" parTransId="{E3D139E0-5DC2-4F8E-9F8F-B3F0EBCD4689}" sibTransId="{FF80E1BA-0D6F-4EE8-9640-892A5897DBCD}"/>
    <dgm:cxn modelId="{AF1BFF6F-4272-44C2-95FF-D890C149C8DD}" srcId="{3C67E77D-62FA-499D-B5E6-E79A091C5267}" destId="{5C06700B-2B05-48F9-A4D7-45BC692847A0}" srcOrd="1" destOrd="0" parTransId="{F04A3537-F9FF-495D-9FA0-D70E4F7996C1}" sibTransId="{A557E222-8A82-4CF0-B064-0105433FE57C}"/>
    <dgm:cxn modelId="{2B7B9D50-C05C-408B-B20A-8E53F69537CC}" srcId="{CC6B7442-0B72-4EF2-9F13-1325B51AFF9F}" destId="{A0A8FF8A-C76F-465D-9588-855E1341C2C9}" srcOrd="1" destOrd="0" parTransId="{925094D7-1E47-4756-B7D6-C05068E462DF}" sibTransId="{9F38CA65-4E2D-4AD9-BA24-6574907ADD21}"/>
    <dgm:cxn modelId="{FFD8B471-C98F-4DB5-8DE3-2AB7E896ADD5}" srcId="{477D14C5-CED9-4CFC-B338-DFB0C8090B9F}" destId="{C111C18A-FD96-4E63-821A-54D70D8DC65F}" srcOrd="0" destOrd="0" parTransId="{83BE74EF-FAB4-45A2-BBED-7CD5259AB210}" sibTransId="{B4F34DE2-2DAE-4F88-8C78-BD8892EBF4FF}"/>
    <dgm:cxn modelId="{A43D8E58-8D74-4B55-B452-4083835E9D98}" type="presOf" srcId="{90119837-5B71-4D44-BB01-DB0B084933C8}" destId="{CBF17A6B-A0E5-4E7D-947E-02D0CC75D3C7}" srcOrd="0" destOrd="0" presId="urn:microsoft.com/office/officeart/2005/8/layout/chevron2"/>
    <dgm:cxn modelId="{E533EF80-D765-4A93-8BAE-F50158221326}" type="presOf" srcId="{FBCBA831-ADA4-408B-90DB-CD2AD3C1781E}" destId="{E51E548C-8665-479C-AFCF-87A7EEC740FA}" srcOrd="0" destOrd="2" presId="urn:microsoft.com/office/officeart/2005/8/layout/chevron2"/>
    <dgm:cxn modelId="{0768BA87-9475-4962-92B3-0CE80A310458}" srcId="{477D14C5-CED9-4CFC-B338-DFB0C8090B9F}" destId="{D206B4CE-BA48-45E8-81FA-E507E097A55B}" srcOrd="1" destOrd="0" parTransId="{69B7795D-F9A6-4AAF-A944-DE11CD107E85}" sibTransId="{F418A3F4-4FAD-40EF-97A2-D724AD85670C}"/>
    <dgm:cxn modelId="{BEE5FEAA-61CC-4ABE-A149-05CD4C389AA6}" type="presOf" srcId="{D206B4CE-BA48-45E8-81FA-E507E097A55B}" destId="{3018ED2E-38BD-44BC-A1BB-9D4BDA8BE11F}" srcOrd="0" destOrd="1" presId="urn:microsoft.com/office/officeart/2005/8/layout/chevron2"/>
    <dgm:cxn modelId="{B875C7AF-D577-4D24-8DDA-997C43AC12C0}" srcId="{CC6B7442-0B72-4EF2-9F13-1325B51AFF9F}" destId="{FBCBA831-ADA4-408B-90DB-CD2AD3C1781E}" srcOrd="2" destOrd="0" parTransId="{08DBC957-C41D-4124-B7F5-33E8C679B6B6}" sibTransId="{8F74B652-4C68-4200-96E5-50880F9D5840}"/>
    <dgm:cxn modelId="{890CBBB6-C9D6-4455-BEB4-564FAC84C444}" type="presOf" srcId="{3C67E77D-62FA-499D-B5E6-E79A091C5267}" destId="{AB4D4CDF-6013-4949-A22F-09BE7C9BA813}" srcOrd="0" destOrd="0" presId="urn:microsoft.com/office/officeart/2005/8/layout/chevron2"/>
    <dgm:cxn modelId="{5CA9E7D6-FEC6-4848-A814-8DB0DF7A29C3}" srcId="{3C67E77D-62FA-499D-B5E6-E79A091C5267}" destId="{0C2F4CE0-FDF6-4E31-9C61-F98178F56166}" srcOrd="2" destOrd="0" parTransId="{F1DA4EE1-AAC8-4904-B516-1833FEE02B80}" sibTransId="{7B4C5EA8-BD96-4364-A141-B6ECF3525169}"/>
    <dgm:cxn modelId="{BEA99ED9-C396-445D-BDC1-5FC0ACD08D92}" type="presOf" srcId="{59A78C0C-A062-422A-9145-75014F7BFF1D}" destId="{7D3EF694-898B-436B-9379-3F293E45CC45}" srcOrd="0" destOrd="3" presId="urn:microsoft.com/office/officeart/2005/8/layout/chevron2"/>
    <dgm:cxn modelId="{07364FDA-BD10-4978-8027-0C1011299088}" type="presOf" srcId="{D6510970-8F9C-4B45-A0F3-6ACB9AA76D40}" destId="{7D3EF694-898B-436B-9379-3F293E45CC45}" srcOrd="0" destOrd="0" presId="urn:microsoft.com/office/officeart/2005/8/layout/chevron2"/>
    <dgm:cxn modelId="{5C738BE0-D002-4566-8590-9035DED6551B}" type="presOf" srcId="{5C06700B-2B05-48F9-A4D7-45BC692847A0}" destId="{7D3EF694-898B-436B-9379-3F293E45CC45}" srcOrd="0" destOrd="1" presId="urn:microsoft.com/office/officeart/2005/8/layout/chevron2"/>
    <dgm:cxn modelId="{78458AEC-8D39-471C-8188-D427BBBEC550}" srcId="{3C67E77D-62FA-499D-B5E6-E79A091C5267}" destId="{59A78C0C-A062-422A-9145-75014F7BFF1D}" srcOrd="3" destOrd="0" parTransId="{A4AF80F5-910D-4DD4-8E15-8DBECE05F3CC}" sibTransId="{4DC11303-4CA5-48C7-A9FD-64CA9C8B1963}"/>
    <dgm:cxn modelId="{10B2B5EE-6EFF-4C72-855E-255E9F14BFF3}" type="presOf" srcId="{FE0A3CAE-D039-42F2-AF12-1E6F6793A633}" destId="{E51E548C-8665-479C-AFCF-87A7EEC740FA}" srcOrd="0" destOrd="0" presId="urn:microsoft.com/office/officeart/2005/8/layout/chevron2"/>
    <dgm:cxn modelId="{3DD6CBFD-BBF4-49FB-9A52-DC9632E1FC12}" type="presOf" srcId="{C111C18A-FD96-4E63-821A-54D70D8DC65F}" destId="{3018ED2E-38BD-44BC-A1BB-9D4BDA8BE11F}" srcOrd="0" destOrd="0" presId="urn:microsoft.com/office/officeart/2005/8/layout/chevron2"/>
    <dgm:cxn modelId="{8370E0F7-A39F-4BB0-8691-519CCDD4CBF9}" type="presParOf" srcId="{CBF17A6B-A0E5-4E7D-947E-02D0CC75D3C7}" destId="{14AFE77A-1279-40C4-83A7-5F4B72B7D63B}" srcOrd="0" destOrd="0" presId="urn:microsoft.com/office/officeart/2005/8/layout/chevron2"/>
    <dgm:cxn modelId="{5DB0E853-E576-42B5-A5D6-8B28E16001CC}" type="presParOf" srcId="{14AFE77A-1279-40C4-83A7-5F4B72B7D63B}" destId="{D01753A4-DD10-4DF2-A875-AE6110ECA5EA}" srcOrd="0" destOrd="0" presId="urn:microsoft.com/office/officeart/2005/8/layout/chevron2"/>
    <dgm:cxn modelId="{041642F7-39B9-4EBD-9F83-E7369B44A330}" type="presParOf" srcId="{14AFE77A-1279-40C4-83A7-5F4B72B7D63B}" destId="{3018ED2E-38BD-44BC-A1BB-9D4BDA8BE11F}" srcOrd="1" destOrd="0" presId="urn:microsoft.com/office/officeart/2005/8/layout/chevron2"/>
    <dgm:cxn modelId="{6C47E40F-C635-4830-8A53-7DDA8B9AF5D8}" type="presParOf" srcId="{CBF17A6B-A0E5-4E7D-947E-02D0CC75D3C7}" destId="{387142BC-0E00-46F5-8697-F622954A994C}" srcOrd="1" destOrd="0" presId="urn:microsoft.com/office/officeart/2005/8/layout/chevron2"/>
    <dgm:cxn modelId="{7D1D5B4B-0C09-40CA-83A2-CA4B19BA1862}" type="presParOf" srcId="{CBF17A6B-A0E5-4E7D-947E-02D0CC75D3C7}" destId="{059C91FC-D3B7-42CF-B779-E322775B8684}" srcOrd="2" destOrd="0" presId="urn:microsoft.com/office/officeart/2005/8/layout/chevron2"/>
    <dgm:cxn modelId="{53903BD2-975A-4863-8C87-0916AB152D6A}" type="presParOf" srcId="{059C91FC-D3B7-42CF-B779-E322775B8684}" destId="{AB4D4CDF-6013-4949-A22F-09BE7C9BA813}" srcOrd="0" destOrd="0" presId="urn:microsoft.com/office/officeart/2005/8/layout/chevron2"/>
    <dgm:cxn modelId="{D5DB0AC8-E834-4E14-AADE-CD833A9ACD4B}" type="presParOf" srcId="{059C91FC-D3B7-42CF-B779-E322775B8684}" destId="{7D3EF694-898B-436B-9379-3F293E45CC45}" srcOrd="1" destOrd="0" presId="urn:microsoft.com/office/officeart/2005/8/layout/chevron2"/>
    <dgm:cxn modelId="{F07A968C-B3C8-4AEF-8283-A74C1DDEC34E}" type="presParOf" srcId="{CBF17A6B-A0E5-4E7D-947E-02D0CC75D3C7}" destId="{71D33241-F825-4275-8A19-A139AC3CE578}" srcOrd="3" destOrd="0" presId="urn:microsoft.com/office/officeart/2005/8/layout/chevron2"/>
    <dgm:cxn modelId="{5E6A4FE4-2CB8-4D93-A598-DE6772F2D877}" type="presParOf" srcId="{CBF17A6B-A0E5-4E7D-947E-02D0CC75D3C7}" destId="{61E7FD4F-C9F7-4F95-866A-7D0E17DDA7EA}" srcOrd="4" destOrd="0" presId="urn:microsoft.com/office/officeart/2005/8/layout/chevron2"/>
    <dgm:cxn modelId="{ED7FAFB5-5E38-4693-B2CE-6CC72C226894}" type="presParOf" srcId="{61E7FD4F-C9F7-4F95-866A-7D0E17DDA7EA}" destId="{4ABA5779-4BD8-4E68-BB17-9DC8B0334934}" srcOrd="0" destOrd="0" presId="urn:microsoft.com/office/officeart/2005/8/layout/chevron2"/>
    <dgm:cxn modelId="{0FDB3606-62EB-4BC6-9619-263683E20228}" type="presParOf" srcId="{61E7FD4F-C9F7-4F95-866A-7D0E17DDA7EA}" destId="{E51E548C-8665-479C-AFCF-87A7EEC740F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65A18C-8D4D-4BAB-8175-06EA061EA91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E7B369A-D4AF-4587-B311-6B45507E6447}">
      <dgm:prSet phldrT="[Text]" custT="1"/>
      <dgm:spPr/>
      <dgm:t>
        <a:bodyPr/>
        <a:lstStyle/>
        <a:p>
          <a:r>
            <a:rPr lang="en-US" sz="2100" b="1" dirty="0"/>
            <a:t>Banner Self Service </a:t>
          </a:r>
          <a:br>
            <a:rPr lang="en-US" sz="2100" b="1" dirty="0"/>
          </a:br>
          <a:r>
            <a:rPr lang="en-US" sz="2100" b="1" dirty="0"/>
            <a:t>(Banner SSB)</a:t>
          </a:r>
          <a:r>
            <a:rPr lang="en-US" sz="500" dirty="0"/>
            <a:t> </a:t>
          </a:r>
        </a:p>
      </dgm:t>
    </dgm:pt>
    <dgm:pt modelId="{AF239F7C-2DA7-4E78-83B6-BFF55070C806}" type="parTrans" cxnId="{8241B159-BC94-4978-87DC-3FD5C21CF0EE}">
      <dgm:prSet/>
      <dgm:spPr/>
      <dgm:t>
        <a:bodyPr/>
        <a:lstStyle/>
        <a:p>
          <a:endParaRPr lang="en-US"/>
        </a:p>
      </dgm:t>
    </dgm:pt>
    <dgm:pt modelId="{6BC88B2C-A925-4F8E-8E35-968B3E77ABA5}" type="sibTrans" cxnId="{8241B159-BC94-4978-87DC-3FD5C21CF0EE}">
      <dgm:prSet/>
      <dgm:spPr/>
      <dgm:t>
        <a:bodyPr/>
        <a:lstStyle/>
        <a:p>
          <a:endParaRPr lang="en-US"/>
        </a:p>
      </dgm:t>
    </dgm:pt>
    <dgm:pt modelId="{C0BA64C5-E239-4A8D-99A0-38008AC20576}">
      <dgm:prSet phldrT="[Text]" custT="1"/>
      <dgm:spPr/>
      <dgm:t>
        <a:bodyPr/>
        <a:lstStyle/>
        <a:p>
          <a:r>
            <a:rPr lang="en-US" sz="1400" dirty="0">
              <a:latin typeface="AvenirNext LT Pro Regular" panose="020B0503020202020204" pitchFamily="34" charset="0"/>
            </a:rPr>
            <a:t>This is the Banner module we each use daily to review Fund, Organization, Account, and Program activity.  We also use this module to initiate and approve budget transfers and purchase requisitions. </a:t>
          </a:r>
          <a:endParaRPr lang="en-US" sz="1300" dirty="0"/>
        </a:p>
      </dgm:t>
    </dgm:pt>
    <dgm:pt modelId="{4805A095-7A03-4F4F-8DBF-194F3E2C6512}" type="parTrans" cxnId="{7A16051D-1A21-4897-B43E-3CC315593BB9}">
      <dgm:prSet/>
      <dgm:spPr/>
      <dgm:t>
        <a:bodyPr/>
        <a:lstStyle/>
        <a:p>
          <a:endParaRPr lang="en-US"/>
        </a:p>
      </dgm:t>
    </dgm:pt>
    <dgm:pt modelId="{2840D403-2529-406D-801E-035CECADF694}" type="sibTrans" cxnId="{7A16051D-1A21-4897-B43E-3CC315593BB9}">
      <dgm:prSet/>
      <dgm:spPr/>
      <dgm:t>
        <a:bodyPr/>
        <a:lstStyle/>
        <a:p>
          <a:endParaRPr lang="en-US"/>
        </a:p>
      </dgm:t>
    </dgm:pt>
    <dgm:pt modelId="{DF330AF3-DDED-41BF-A337-05EAA6E57898}">
      <dgm:prSet phldrT="[Text]" custT="1"/>
      <dgm:spPr/>
      <dgm:t>
        <a:bodyPr/>
        <a:lstStyle/>
        <a:p>
          <a:r>
            <a:rPr lang="en-US" sz="2100" b="1" dirty="0">
              <a:latin typeface="+mn-lt"/>
            </a:rPr>
            <a:t>Quarterly Search Report</a:t>
          </a:r>
          <a:r>
            <a:rPr lang="en-US" sz="2100" dirty="0">
              <a:latin typeface="+mn-lt"/>
            </a:rPr>
            <a:t> </a:t>
          </a:r>
        </a:p>
      </dgm:t>
    </dgm:pt>
    <dgm:pt modelId="{8374E7C3-784E-4757-89C8-0F7FBD89706D}" type="parTrans" cxnId="{25011357-021A-473A-9D66-07A813E1F7AC}">
      <dgm:prSet/>
      <dgm:spPr/>
      <dgm:t>
        <a:bodyPr/>
        <a:lstStyle/>
        <a:p>
          <a:endParaRPr lang="en-US"/>
        </a:p>
      </dgm:t>
    </dgm:pt>
    <dgm:pt modelId="{9DA1B495-722F-4138-979F-E438D9473160}" type="sibTrans" cxnId="{25011357-021A-473A-9D66-07A813E1F7AC}">
      <dgm:prSet/>
      <dgm:spPr/>
      <dgm:t>
        <a:bodyPr/>
        <a:lstStyle/>
        <a:p>
          <a:endParaRPr lang="en-US"/>
        </a:p>
      </dgm:t>
    </dgm:pt>
    <dgm:pt modelId="{3F40B881-0862-456A-B3D5-EA6C3FEDE6F1}">
      <dgm:prSet phldrT="[Text]" custT="1"/>
      <dgm:spPr/>
      <dgm:t>
        <a:bodyPr/>
        <a:lstStyle/>
        <a:p>
          <a:r>
            <a:rPr lang="en-US" sz="1400" kern="1200" dirty="0">
              <a:latin typeface="AvenirNext LT Pro Regular" panose="020B0503020202020204" pitchFamily="34" charset="0"/>
            </a:rPr>
            <a:t>This report provides summarized financial information based on the Funds and Org codes selected.  Accessing the Quarterly Search Report is similar to accessing the Budget Builder:</a:t>
          </a:r>
        </a:p>
      </dgm:t>
    </dgm:pt>
    <dgm:pt modelId="{31F29337-D5DD-4F90-B55B-B22F4A0B3B9F}" type="parTrans" cxnId="{99C515FA-A734-4E4B-B4F3-2552145D7C57}">
      <dgm:prSet/>
      <dgm:spPr/>
      <dgm:t>
        <a:bodyPr/>
        <a:lstStyle/>
        <a:p>
          <a:endParaRPr lang="en-US"/>
        </a:p>
      </dgm:t>
    </dgm:pt>
    <dgm:pt modelId="{C00C4821-E05E-457C-AFE2-26B8C06F7783}" type="sibTrans" cxnId="{99C515FA-A734-4E4B-B4F3-2552145D7C57}">
      <dgm:prSet/>
      <dgm:spPr/>
      <dgm:t>
        <a:bodyPr/>
        <a:lstStyle/>
        <a:p>
          <a:endParaRPr lang="en-US"/>
        </a:p>
      </dgm:t>
    </dgm:pt>
    <dgm:pt modelId="{0F34243B-F33B-4452-BB28-FCC30FC02A93}">
      <dgm:prSet phldrT="[Text]" custT="1"/>
      <dgm:spPr/>
      <dgm:t>
        <a:bodyPr/>
        <a:lstStyle/>
        <a:p>
          <a:r>
            <a:rPr lang="en-US" sz="2100" b="1" dirty="0">
              <a:latin typeface="+mn-lt"/>
            </a:rPr>
            <a:t>Budget Builder</a:t>
          </a:r>
          <a:r>
            <a:rPr lang="en-US" sz="2100" dirty="0">
              <a:latin typeface="+mn-lt"/>
            </a:rPr>
            <a:t> </a:t>
          </a:r>
        </a:p>
      </dgm:t>
    </dgm:pt>
    <dgm:pt modelId="{871E7FC8-A193-4769-B6E7-B508A196EBDA}" type="sibTrans" cxnId="{D7037518-CCAE-4430-8CB2-DA8FAD84E141}">
      <dgm:prSet/>
      <dgm:spPr/>
      <dgm:t>
        <a:bodyPr/>
        <a:lstStyle/>
        <a:p>
          <a:endParaRPr lang="en-US"/>
        </a:p>
      </dgm:t>
    </dgm:pt>
    <dgm:pt modelId="{53ABB13A-4CC8-4053-96BA-0B05E33EF321}" type="parTrans" cxnId="{D7037518-CCAE-4430-8CB2-DA8FAD84E141}">
      <dgm:prSet/>
      <dgm:spPr/>
      <dgm:t>
        <a:bodyPr/>
        <a:lstStyle/>
        <a:p>
          <a:endParaRPr lang="en-US"/>
        </a:p>
      </dgm:t>
    </dgm:pt>
    <dgm:pt modelId="{AB3931E7-63DF-4117-907C-342DEB54F16A}">
      <dgm:prSet custT="1"/>
      <dgm:spPr/>
      <dgm:t>
        <a:bodyPr/>
        <a:lstStyle/>
        <a:p>
          <a:r>
            <a:rPr lang="en-US" sz="1400" kern="1200" dirty="0">
              <a:latin typeface="AvenirNext LT Pro Regular" panose="020B0503020202020204" pitchFamily="34" charset="0"/>
            </a:rPr>
            <a:t>The annual budget memorandum will provide the timeframe of key-entry into the Budget Builder.  However, the Budget Builder is open throughout the year for review and analysis.  Users may review both actual and budgeted employee-level data, as well as actual data from the previous fiscal year. </a:t>
          </a:r>
        </a:p>
      </dgm:t>
    </dgm:pt>
    <dgm:pt modelId="{90676725-78E3-434A-A584-405488FAFF42}" type="parTrans" cxnId="{88ACF304-01FA-41EA-A48A-6BFDE799D76E}">
      <dgm:prSet/>
      <dgm:spPr/>
      <dgm:t>
        <a:bodyPr/>
        <a:lstStyle/>
        <a:p>
          <a:endParaRPr lang="en-US"/>
        </a:p>
      </dgm:t>
    </dgm:pt>
    <dgm:pt modelId="{B72A2E1E-0759-4FFD-BD4F-C7C1B293E3C2}" type="sibTrans" cxnId="{88ACF304-01FA-41EA-A48A-6BFDE799D76E}">
      <dgm:prSet/>
      <dgm:spPr/>
      <dgm:t>
        <a:bodyPr/>
        <a:lstStyle/>
        <a:p>
          <a:endParaRPr lang="en-US"/>
        </a:p>
      </dgm:t>
    </dgm:pt>
    <dgm:pt modelId="{8BAC85B7-CC5F-4372-B93E-F821D68C98D9}">
      <dgm:prSet custT="1"/>
      <dgm:spPr/>
      <dgm:t>
        <a:bodyPr/>
        <a:lstStyle/>
        <a:p>
          <a:r>
            <a:rPr lang="en-US" sz="1400" dirty="0">
              <a:latin typeface="AvenirNext LT Pro Regular" panose="020B0503020202020204" pitchFamily="34" charset="0"/>
            </a:rPr>
            <a:t>Users may drill down in Banner SSB screens to see transaction-level activity</a:t>
          </a:r>
        </a:p>
      </dgm:t>
    </dgm:pt>
    <dgm:pt modelId="{BEFA98A1-8578-41B4-AE73-76BF249DE696}" type="parTrans" cxnId="{40A06E10-F627-4CD5-BC63-8CAF598B9418}">
      <dgm:prSet/>
      <dgm:spPr/>
      <dgm:t>
        <a:bodyPr/>
        <a:lstStyle/>
        <a:p>
          <a:endParaRPr lang="en-US"/>
        </a:p>
      </dgm:t>
    </dgm:pt>
    <dgm:pt modelId="{0CE67EAF-EFB8-435B-8DDE-96AC201B0E72}" type="sibTrans" cxnId="{40A06E10-F627-4CD5-BC63-8CAF598B9418}">
      <dgm:prSet/>
      <dgm:spPr/>
      <dgm:t>
        <a:bodyPr/>
        <a:lstStyle/>
        <a:p>
          <a:endParaRPr lang="en-US"/>
        </a:p>
      </dgm:t>
    </dgm:pt>
    <dgm:pt modelId="{5763C530-7A4E-4C0C-A057-753F67884EC7}">
      <dgm:prSet custT="1"/>
      <dgm:spPr/>
      <dgm:t>
        <a:bodyPr/>
        <a:lstStyle/>
        <a:p>
          <a:r>
            <a:rPr lang="en-US" sz="1400" kern="1200" dirty="0">
              <a:latin typeface="AvenirNext LT Pro Regular" panose="020B0503020202020204" pitchFamily="34" charset="0"/>
            </a:rPr>
            <a:t>Budget Builder is tool to review actual employee-level payroll activity. Budget Managers should review payroll lines for employee FOAP accuracy.</a:t>
          </a:r>
        </a:p>
      </dgm:t>
    </dgm:pt>
    <dgm:pt modelId="{84692B89-C33A-4655-907A-E75FBFB6A057}" type="parTrans" cxnId="{2E8DCDAB-36EC-43E0-B416-D5ECF14EB363}">
      <dgm:prSet/>
      <dgm:spPr/>
      <dgm:t>
        <a:bodyPr/>
        <a:lstStyle/>
        <a:p>
          <a:endParaRPr lang="en-US"/>
        </a:p>
      </dgm:t>
    </dgm:pt>
    <dgm:pt modelId="{C5AAEC49-43EC-42FC-BAA1-1CD8FEB1FD13}" type="sibTrans" cxnId="{2E8DCDAB-36EC-43E0-B416-D5ECF14EB363}">
      <dgm:prSet/>
      <dgm:spPr/>
      <dgm:t>
        <a:bodyPr/>
        <a:lstStyle/>
        <a:p>
          <a:endParaRPr lang="en-US"/>
        </a:p>
      </dgm:t>
    </dgm:pt>
    <dgm:pt modelId="{B1DA41DE-1A90-4894-B796-7C80385563B9}">
      <dgm:prSet phldrT="[Text]" custT="1"/>
      <dgm:spPr/>
      <dgm:t>
        <a:bodyPr/>
        <a:lstStyle/>
        <a:p>
          <a:endParaRPr lang="en-US" sz="1300" dirty="0"/>
        </a:p>
      </dgm:t>
    </dgm:pt>
    <dgm:pt modelId="{88932959-BDEC-4979-8E48-3D2D95BE8D4D}" type="parTrans" cxnId="{5B3AABC8-1741-43B6-9FF8-990FD7011ACF}">
      <dgm:prSet/>
      <dgm:spPr/>
      <dgm:t>
        <a:bodyPr/>
        <a:lstStyle/>
        <a:p>
          <a:endParaRPr lang="en-US"/>
        </a:p>
      </dgm:t>
    </dgm:pt>
    <dgm:pt modelId="{7DB36306-1E45-4403-A9CD-1DFDEF5ADCC8}" type="sibTrans" cxnId="{5B3AABC8-1741-43B6-9FF8-990FD7011ACF}">
      <dgm:prSet/>
      <dgm:spPr/>
      <dgm:t>
        <a:bodyPr/>
        <a:lstStyle/>
        <a:p>
          <a:endParaRPr lang="en-US"/>
        </a:p>
      </dgm:t>
    </dgm:pt>
    <dgm:pt modelId="{43F48B1F-9E64-4829-8501-A16517DC5553}">
      <dgm:prSet custT="1"/>
      <dgm:spPr/>
      <dgm:t>
        <a:bodyPr/>
        <a:lstStyle/>
        <a:p>
          <a:endParaRPr lang="en-US" sz="1400" dirty="0">
            <a:latin typeface="AvenirNext LT Pro Regular" panose="020B0503020202020204" pitchFamily="34" charset="0"/>
          </a:endParaRPr>
        </a:p>
      </dgm:t>
    </dgm:pt>
    <dgm:pt modelId="{DCBDB8D3-A35E-46F6-9F10-65FC3123C220}" type="parTrans" cxnId="{49F9C9DC-6EC1-4E5C-AEDB-F704F1EDC61B}">
      <dgm:prSet/>
      <dgm:spPr/>
      <dgm:t>
        <a:bodyPr/>
        <a:lstStyle/>
        <a:p>
          <a:endParaRPr lang="en-US"/>
        </a:p>
      </dgm:t>
    </dgm:pt>
    <dgm:pt modelId="{B2A46254-E772-4A38-9E8A-902D91FBCCEE}" type="sibTrans" cxnId="{49F9C9DC-6EC1-4E5C-AEDB-F704F1EDC61B}">
      <dgm:prSet/>
      <dgm:spPr/>
      <dgm:t>
        <a:bodyPr/>
        <a:lstStyle/>
        <a:p>
          <a:endParaRPr lang="en-US"/>
        </a:p>
      </dgm:t>
    </dgm:pt>
    <dgm:pt modelId="{4A4C47B1-BCEB-4383-B21A-6CB919065BA6}">
      <dgm:prSet custT="1"/>
      <dgm:spPr/>
      <dgm:t>
        <a:bodyPr/>
        <a:lstStyle/>
        <a:p>
          <a:endParaRPr lang="en-US" sz="1400" kern="1200" dirty="0">
            <a:solidFill>
              <a:srgbClr val="374C81">
                <a:hueOff val="0"/>
                <a:satOff val="0"/>
                <a:lumOff val="0"/>
                <a:alphaOff val="0"/>
              </a:srgbClr>
            </a:solidFill>
            <a:latin typeface="AvenirNext LT Pro Regular" panose="020B0503020202020204" pitchFamily="34" charset="0"/>
            <a:ea typeface="+mn-ea"/>
            <a:cs typeface="+mn-cs"/>
          </a:endParaRPr>
        </a:p>
      </dgm:t>
    </dgm:pt>
    <dgm:pt modelId="{7947BD41-100D-474C-93BD-53F26C3DE7F1}" type="parTrans" cxnId="{9D9945DE-7740-43C3-BA1B-F1A114792E2F}">
      <dgm:prSet/>
      <dgm:spPr/>
      <dgm:t>
        <a:bodyPr/>
        <a:lstStyle/>
        <a:p>
          <a:endParaRPr lang="en-US"/>
        </a:p>
      </dgm:t>
    </dgm:pt>
    <dgm:pt modelId="{86C27BB5-B984-4A88-9DF1-1B9BEFC04F62}" type="sibTrans" cxnId="{9D9945DE-7740-43C3-BA1B-F1A114792E2F}">
      <dgm:prSet/>
      <dgm:spPr/>
      <dgm:t>
        <a:bodyPr/>
        <a:lstStyle/>
        <a:p>
          <a:endParaRPr lang="en-US"/>
        </a:p>
      </dgm:t>
    </dgm:pt>
    <dgm:pt modelId="{60530F1F-E34A-4C08-8C32-2192BA594FEC}">
      <dgm:prSet phldrT="[Text]" custT="1"/>
      <dgm:spPr/>
      <dgm:t>
        <a:bodyPr/>
        <a:lstStyle/>
        <a:p>
          <a:r>
            <a:rPr lang="en-US" sz="1400" kern="1200" dirty="0">
              <a:latin typeface="AvenirNext LT Pro Regular" panose="020B0503020202020204" pitchFamily="34" charset="0"/>
            </a:rPr>
            <a:t>Log onto the MyCOM portal using your district network credentials.   Under the Finance Dashboard-Miscellaneous section, select </a:t>
          </a:r>
          <a:r>
            <a:rPr lang="en-US" sz="1400" b="1" kern="1200" dirty="0">
              <a:latin typeface="AvenirNext LT Pro Regular" panose="020B0503020202020204" pitchFamily="34" charset="0"/>
            </a:rPr>
            <a:t>Quarterly Search</a:t>
          </a:r>
          <a:r>
            <a:rPr lang="en-US" sz="1400" kern="1200" dirty="0">
              <a:latin typeface="AvenirNext LT Pro Regular" panose="020B0503020202020204" pitchFamily="34" charset="0"/>
            </a:rPr>
            <a:t>.</a:t>
          </a:r>
        </a:p>
      </dgm:t>
    </dgm:pt>
    <dgm:pt modelId="{6519EA79-725C-4B25-B35E-9330DE49EEE9}" type="parTrans" cxnId="{18E2F658-C8F0-43D7-8CC3-D4DE8207B2B7}">
      <dgm:prSet/>
      <dgm:spPr/>
      <dgm:t>
        <a:bodyPr/>
        <a:lstStyle/>
        <a:p>
          <a:endParaRPr lang="en-US"/>
        </a:p>
      </dgm:t>
    </dgm:pt>
    <dgm:pt modelId="{BAE74AF3-621A-46B5-9612-FE8CC539FF98}" type="sibTrans" cxnId="{18E2F658-C8F0-43D7-8CC3-D4DE8207B2B7}">
      <dgm:prSet/>
      <dgm:spPr/>
      <dgm:t>
        <a:bodyPr/>
        <a:lstStyle/>
        <a:p>
          <a:endParaRPr lang="en-US"/>
        </a:p>
      </dgm:t>
    </dgm:pt>
    <dgm:pt modelId="{96F77179-BCEF-4080-A4D8-A1E226537F33}">
      <dgm:prSet phldrT="[Text]" custT="1"/>
      <dgm:spPr/>
      <dgm:t>
        <a:bodyPr/>
        <a:lstStyle/>
        <a:p>
          <a:r>
            <a:rPr lang="en-US" sz="1400" kern="1200" dirty="0">
              <a:latin typeface="AvenirNext LT Pro Regular" panose="020B0503020202020204" pitchFamily="34" charset="0"/>
            </a:rPr>
            <a:t>Instructions for using the Quarterly Search report and tools and tips are located at the top of the window once “Quarterly Search” is selected.</a:t>
          </a:r>
        </a:p>
      </dgm:t>
    </dgm:pt>
    <dgm:pt modelId="{28BD9204-FF49-4A8E-890C-20E026F915F7}" type="parTrans" cxnId="{96A3E3FB-D04D-44D0-BA00-849FDF390BA2}">
      <dgm:prSet/>
      <dgm:spPr/>
      <dgm:t>
        <a:bodyPr/>
        <a:lstStyle/>
        <a:p>
          <a:endParaRPr lang="en-US"/>
        </a:p>
      </dgm:t>
    </dgm:pt>
    <dgm:pt modelId="{475192CD-CFA7-49EC-8426-BA91197EEDEF}" type="sibTrans" cxnId="{96A3E3FB-D04D-44D0-BA00-849FDF390BA2}">
      <dgm:prSet/>
      <dgm:spPr/>
      <dgm:t>
        <a:bodyPr/>
        <a:lstStyle/>
        <a:p>
          <a:endParaRPr lang="en-US"/>
        </a:p>
      </dgm:t>
    </dgm:pt>
    <dgm:pt modelId="{83EA1E64-06A6-484E-A9C1-675B865DEB1C}">
      <dgm:prSet custT="1"/>
      <dgm:spPr/>
      <dgm:t>
        <a:bodyPr/>
        <a:lstStyle/>
        <a:p>
          <a:endParaRPr lang="en-US" sz="1400" kern="1200" dirty="0">
            <a:latin typeface="AvenirNext LT Pro Regular" panose="020B0503020202020204" pitchFamily="34" charset="0"/>
          </a:endParaRPr>
        </a:p>
      </dgm:t>
    </dgm:pt>
    <dgm:pt modelId="{C69101C2-5226-4E68-9B77-A949CB18A997}" type="parTrans" cxnId="{909ADC83-581C-47EA-A084-5E6045FD2FF6}">
      <dgm:prSet/>
      <dgm:spPr/>
      <dgm:t>
        <a:bodyPr/>
        <a:lstStyle/>
        <a:p>
          <a:endParaRPr lang="en-US"/>
        </a:p>
      </dgm:t>
    </dgm:pt>
    <dgm:pt modelId="{6E5BE4F0-192D-491E-8D36-A8995B9068BC}" type="sibTrans" cxnId="{909ADC83-581C-47EA-A084-5E6045FD2FF6}">
      <dgm:prSet/>
      <dgm:spPr/>
      <dgm:t>
        <a:bodyPr/>
        <a:lstStyle/>
        <a:p>
          <a:endParaRPr lang="en-US"/>
        </a:p>
      </dgm:t>
    </dgm:pt>
    <dgm:pt modelId="{FC280C36-7486-4AE0-B107-38C22B29D92A}">
      <dgm:prSet custT="1"/>
      <dgm:spPr/>
      <dgm:t>
        <a:bodyPr/>
        <a:lstStyle/>
        <a:p>
          <a:r>
            <a:rPr lang="en-US" sz="1400" kern="1200" dirty="0">
              <a:latin typeface="AvenirNext LT Pro Regular" panose="020B0503020202020204" pitchFamily="34" charset="0"/>
            </a:rPr>
            <a:t>Log onto the MyCOM portal using your district network credentials.  Under the Finance Dashboard-Miscellaneous, select </a:t>
          </a:r>
          <a:r>
            <a:rPr lang="en-US" sz="1400" b="1" kern="1200" dirty="0">
              <a:latin typeface="AvenirNext LT Pro Regular" panose="020B0503020202020204" pitchFamily="34" charset="0"/>
            </a:rPr>
            <a:t>Budget Builder</a:t>
          </a:r>
          <a:r>
            <a:rPr lang="en-US" sz="1400" kern="1200" dirty="0">
              <a:latin typeface="AvenirNext LT Pro Regular" panose="020B0503020202020204" pitchFamily="34" charset="0"/>
            </a:rPr>
            <a:t>.</a:t>
          </a:r>
        </a:p>
      </dgm:t>
    </dgm:pt>
    <dgm:pt modelId="{7AD23F4D-C8A5-4A6E-9011-9D34AE997A5D}" type="parTrans" cxnId="{DACEE038-A51A-4DCE-9219-88F98F1A0939}">
      <dgm:prSet/>
      <dgm:spPr/>
      <dgm:t>
        <a:bodyPr/>
        <a:lstStyle/>
        <a:p>
          <a:endParaRPr lang="en-US"/>
        </a:p>
      </dgm:t>
    </dgm:pt>
    <dgm:pt modelId="{849D61EE-CAC0-4B13-8F83-09AD0EE2F295}" type="sibTrans" cxnId="{DACEE038-A51A-4DCE-9219-88F98F1A0939}">
      <dgm:prSet/>
      <dgm:spPr/>
      <dgm:t>
        <a:bodyPr/>
        <a:lstStyle/>
        <a:p>
          <a:endParaRPr lang="en-US"/>
        </a:p>
      </dgm:t>
    </dgm:pt>
    <dgm:pt modelId="{C871E712-C8D1-4E63-B74F-4E1797F5AF43}" type="pres">
      <dgm:prSet presAssocID="{FA65A18C-8D4D-4BAB-8175-06EA061EA91A}" presName="Name0" presStyleCnt="0">
        <dgm:presLayoutVars>
          <dgm:dir/>
          <dgm:animLvl val="lvl"/>
          <dgm:resizeHandles val="exact"/>
        </dgm:presLayoutVars>
      </dgm:prSet>
      <dgm:spPr/>
    </dgm:pt>
    <dgm:pt modelId="{1C591DAE-C01B-45E3-B47F-FC44C80B91F3}" type="pres">
      <dgm:prSet presAssocID="{7E7B369A-D4AF-4587-B311-6B45507E6447}" presName="composite" presStyleCnt="0"/>
      <dgm:spPr/>
    </dgm:pt>
    <dgm:pt modelId="{D2C3A592-C4B9-474E-B838-24F615D74F67}" type="pres">
      <dgm:prSet presAssocID="{7E7B369A-D4AF-4587-B311-6B45507E6447}" presName="parTx" presStyleLbl="alignNode1" presStyleIdx="0" presStyleCnt="3">
        <dgm:presLayoutVars>
          <dgm:chMax val="0"/>
          <dgm:chPref val="0"/>
          <dgm:bulletEnabled val="1"/>
        </dgm:presLayoutVars>
      </dgm:prSet>
      <dgm:spPr/>
    </dgm:pt>
    <dgm:pt modelId="{B81FB0BC-D2E3-4AAD-A311-E2336BE8D106}" type="pres">
      <dgm:prSet presAssocID="{7E7B369A-D4AF-4587-B311-6B45507E6447}" presName="desTx" presStyleLbl="alignAccFollowNode1" presStyleIdx="0" presStyleCnt="3">
        <dgm:presLayoutVars>
          <dgm:bulletEnabled val="1"/>
        </dgm:presLayoutVars>
      </dgm:prSet>
      <dgm:spPr/>
    </dgm:pt>
    <dgm:pt modelId="{6D7C59C5-548D-4159-8567-22416E0ED324}" type="pres">
      <dgm:prSet presAssocID="{6BC88B2C-A925-4F8E-8E35-968B3E77ABA5}" presName="space" presStyleCnt="0"/>
      <dgm:spPr/>
    </dgm:pt>
    <dgm:pt modelId="{64BC3EFE-69F1-4EE3-9D72-CCBEF012C878}" type="pres">
      <dgm:prSet presAssocID="{DF330AF3-DDED-41BF-A337-05EAA6E57898}" presName="composite" presStyleCnt="0"/>
      <dgm:spPr/>
    </dgm:pt>
    <dgm:pt modelId="{B18C8625-CE1D-4C95-8153-4F9CB9DBC576}" type="pres">
      <dgm:prSet presAssocID="{DF330AF3-DDED-41BF-A337-05EAA6E57898}" presName="parTx" presStyleLbl="alignNode1" presStyleIdx="1" presStyleCnt="3">
        <dgm:presLayoutVars>
          <dgm:chMax val="0"/>
          <dgm:chPref val="0"/>
          <dgm:bulletEnabled val="1"/>
        </dgm:presLayoutVars>
      </dgm:prSet>
      <dgm:spPr/>
    </dgm:pt>
    <dgm:pt modelId="{69834452-118F-4E2E-8651-ECD079873CB7}" type="pres">
      <dgm:prSet presAssocID="{DF330AF3-DDED-41BF-A337-05EAA6E57898}" presName="desTx" presStyleLbl="alignAccFollowNode1" presStyleIdx="1" presStyleCnt="3">
        <dgm:presLayoutVars>
          <dgm:bulletEnabled val="1"/>
        </dgm:presLayoutVars>
      </dgm:prSet>
      <dgm:spPr/>
    </dgm:pt>
    <dgm:pt modelId="{AB3E8C8B-5349-41B8-953F-E8AFBD291407}" type="pres">
      <dgm:prSet presAssocID="{9DA1B495-722F-4138-979F-E438D9473160}" presName="space" presStyleCnt="0"/>
      <dgm:spPr/>
    </dgm:pt>
    <dgm:pt modelId="{6E7E3041-9744-4B2F-A8A8-5015ED11DE70}" type="pres">
      <dgm:prSet presAssocID="{0F34243B-F33B-4452-BB28-FCC30FC02A93}" presName="composite" presStyleCnt="0"/>
      <dgm:spPr/>
    </dgm:pt>
    <dgm:pt modelId="{5B81BE3E-C594-4DC7-B909-DE58737DA70C}" type="pres">
      <dgm:prSet presAssocID="{0F34243B-F33B-4452-BB28-FCC30FC02A93}" presName="parTx" presStyleLbl="alignNode1" presStyleIdx="2" presStyleCnt="3">
        <dgm:presLayoutVars>
          <dgm:chMax val="0"/>
          <dgm:chPref val="0"/>
          <dgm:bulletEnabled val="1"/>
        </dgm:presLayoutVars>
      </dgm:prSet>
      <dgm:spPr/>
    </dgm:pt>
    <dgm:pt modelId="{D66E0155-CC80-4DB7-8496-89CA60AC256B}" type="pres">
      <dgm:prSet presAssocID="{0F34243B-F33B-4452-BB28-FCC30FC02A93}" presName="desTx" presStyleLbl="alignAccFollowNode1" presStyleIdx="2" presStyleCnt="3">
        <dgm:presLayoutVars>
          <dgm:bulletEnabled val="1"/>
        </dgm:presLayoutVars>
      </dgm:prSet>
      <dgm:spPr/>
    </dgm:pt>
  </dgm:ptLst>
  <dgm:cxnLst>
    <dgm:cxn modelId="{88ACF304-01FA-41EA-A48A-6BFDE799D76E}" srcId="{0F34243B-F33B-4452-BB28-FCC30FC02A93}" destId="{AB3931E7-63DF-4117-907C-342DEB54F16A}" srcOrd="0" destOrd="0" parTransId="{90676725-78E3-434A-A584-405488FAFF42}" sibTransId="{B72A2E1E-0759-4FFD-BD4F-C7C1B293E3C2}"/>
    <dgm:cxn modelId="{48474E07-83D4-4113-8F72-866572E5BFE8}" type="presOf" srcId="{AB3931E7-63DF-4117-907C-342DEB54F16A}" destId="{D66E0155-CC80-4DB7-8496-89CA60AC256B}" srcOrd="0" destOrd="0" presId="urn:microsoft.com/office/officeart/2005/8/layout/hList1"/>
    <dgm:cxn modelId="{58DF9C0D-3C6E-4F43-9268-07BEF5073958}" type="presOf" srcId="{FA65A18C-8D4D-4BAB-8175-06EA061EA91A}" destId="{C871E712-C8D1-4E63-B74F-4E1797F5AF43}" srcOrd="0" destOrd="0" presId="urn:microsoft.com/office/officeart/2005/8/layout/hList1"/>
    <dgm:cxn modelId="{40A06E10-F627-4CD5-BC63-8CAF598B9418}" srcId="{7E7B369A-D4AF-4587-B311-6B45507E6447}" destId="{8BAC85B7-CC5F-4372-B93E-F821D68C98D9}" srcOrd="2" destOrd="0" parTransId="{BEFA98A1-8578-41B4-AE73-76BF249DE696}" sibTransId="{0CE67EAF-EFB8-435B-8DDE-96AC201B0E72}"/>
    <dgm:cxn modelId="{BE064118-15E8-409C-AE4D-F7A18A0A7E8F}" type="presOf" srcId="{FC280C36-7486-4AE0-B107-38C22B29D92A}" destId="{D66E0155-CC80-4DB7-8496-89CA60AC256B}" srcOrd="0" destOrd="2" presId="urn:microsoft.com/office/officeart/2005/8/layout/hList1"/>
    <dgm:cxn modelId="{D7037518-CCAE-4430-8CB2-DA8FAD84E141}" srcId="{FA65A18C-8D4D-4BAB-8175-06EA061EA91A}" destId="{0F34243B-F33B-4452-BB28-FCC30FC02A93}" srcOrd="2" destOrd="0" parTransId="{53ABB13A-4CC8-4053-96BA-0B05E33EF321}" sibTransId="{871E7FC8-A193-4769-B6E7-B508A196EBDA}"/>
    <dgm:cxn modelId="{7A16051D-1A21-4897-B43E-3CC315593BB9}" srcId="{7E7B369A-D4AF-4587-B311-6B45507E6447}" destId="{C0BA64C5-E239-4A8D-99A0-38008AC20576}" srcOrd="0" destOrd="0" parTransId="{4805A095-7A03-4F4F-8DBF-194F3E2C6512}" sibTransId="{2840D403-2529-406D-801E-035CECADF694}"/>
    <dgm:cxn modelId="{852A6928-766E-4274-97F5-544FB973F0F0}" type="presOf" srcId="{8BAC85B7-CC5F-4372-B93E-F821D68C98D9}" destId="{B81FB0BC-D2E3-4AAD-A311-E2336BE8D106}" srcOrd="0" destOrd="2" presId="urn:microsoft.com/office/officeart/2005/8/layout/hList1"/>
    <dgm:cxn modelId="{61187E2E-A93E-42BC-A527-40A896B05ECE}" type="presOf" srcId="{B1DA41DE-1A90-4894-B796-7C80385563B9}" destId="{B81FB0BC-D2E3-4AAD-A311-E2336BE8D106}" srcOrd="0" destOrd="1" presId="urn:microsoft.com/office/officeart/2005/8/layout/hList1"/>
    <dgm:cxn modelId="{DA929D31-F38D-4003-8778-63200D784A9E}" type="presOf" srcId="{5763C530-7A4E-4C0C-A057-753F67884EC7}" destId="{D66E0155-CC80-4DB7-8496-89CA60AC256B}" srcOrd="0" destOrd="1" presId="urn:microsoft.com/office/officeart/2005/8/layout/hList1"/>
    <dgm:cxn modelId="{D1E99A33-A36C-44DD-8A0D-78B66492D06C}" type="presOf" srcId="{96F77179-BCEF-4080-A4D8-A1E226537F33}" destId="{69834452-118F-4E2E-8651-ECD079873CB7}" srcOrd="0" destOrd="2" presId="urn:microsoft.com/office/officeart/2005/8/layout/hList1"/>
    <dgm:cxn modelId="{DACEE038-A51A-4DCE-9219-88F98F1A0939}" srcId="{0F34243B-F33B-4452-BB28-FCC30FC02A93}" destId="{FC280C36-7486-4AE0-B107-38C22B29D92A}" srcOrd="2" destOrd="0" parTransId="{7AD23F4D-C8A5-4A6E-9011-9D34AE997A5D}" sibTransId="{849D61EE-CAC0-4B13-8F83-09AD0EE2F295}"/>
    <dgm:cxn modelId="{C69B4C63-BE89-4C1B-A386-2FBD2291E4BD}" type="presOf" srcId="{0F34243B-F33B-4452-BB28-FCC30FC02A93}" destId="{5B81BE3E-C594-4DC7-B909-DE58737DA70C}" srcOrd="0" destOrd="0" presId="urn:microsoft.com/office/officeart/2005/8/layout/hList1"/>
    <dgm:cxn modelId="{5AEBFC64-94E1-4C73-A38D-47C8A4006E67}" type="presOf" srcId="{7E7B369A-D4AF-4587-B311-6B45507E6447}" destId="{D2C3A592-C4B9-474E-B838-24F615D74F67}" srcOrd="0" destOrd="0" presId="urn:microsoft.com/office/officeart/2005/8/layout/hList1"/>
    <dgm:cxn modelId="{29F2754D-7ED3-44C4-BE59-C56ECD7980D3}" type="presOf" srcId="{83EA1E64-06A6-484E-A9C1-675B865DEB1C}" destId="{D66E0155-CC80-4DB7-8496-89CA60AC256B}" srcOrd="0" destOrd="3" presId="urn:microsoft.com/office/officeart/2005/8/layout/hList1"/>
    <dgm:cxn modelId="{D0356D73-4BC0-4C0C-8834-90E47406A583}" type="presOf" srcId="{3F40B881-0862-456A-B3D5-EA6C3FEDE6F1}" destId="{69834452-118F-4E2E-8651-ECD079873CB7}" srcOrd="0" destOrd="0" presId="urn:microsoft.com/office/officeart/2005/8/layout/hList1"/>
    <dgm:cxn modelId="{25011357-021A-473A-9D66-07A813E1F7AC}" srcId="{FA65A18C-8D4D-4BAB-8175-06EA061EA91A}" destId="{DF330AF3-DDED-41BF-A337-05EAA6E57898}" srcOrd="1" destOrd="0" parTransId="{8374E7C3-784E-4757-89C8-0F7FBD89706D}" sibTransId="{9DA1B495-722F-4138-979F-E438D9473160}"/>
    <dgm:cxn modelId="{18E2F658-C8F0-43D7-8CC3-D4DE8207B2B7}" srcId="{DF330AF3-DDED-41BF-A337-05EAA6E57898}" destId="{60530F1F-E34A-4C08-8C32-2192BA594FEC}" srcOrd="1" destOrd="0" parTransId="{6519EA79-725C-4B25-B35E-9330DE49EEE9}" sibTransId="{BAE74AF3-621A-46B5-9612-FE8CC539FF98}"/>
    <dgm:cxn modelId="{B5C81959-5F4A-4C85-BEB8-9D48EF448555}" type="presOf" srcId="{60530F1F-E34A-4C08-8C32-2192BA594FEC}" destId="{69834452-118F-4E2E-8651-ECD079873CB7}" srcOrd="0" destOrd="1" presId="urn:microsoft.com/office/officeart/2005/8/layout/hList1"/>
    <dgm:cxn modelId="{8241B159-BC94-4978-87DC-3FD5C21CF0EE}" srcId="{FA65A18C-8D4D-4BAB-8175-06EA061EA91A}" destId="{7E7B369A-D4AF-4587-B311-6B45507E6447}" srcOrd="0" destOrd="0" parTransId="{AF239F7C-2DA7-4E78-83B6-BFF55070C806}" sibTransId="{6BC88B2C-A925-4F8E-8E35-968B3E77ABA5}"/>
    <dgm:cxn modelId="{93DE0580-F51C-40CE-9D03-CEAD58B6BA98}" type="presOf" srcId="{43F48B1F-9E64-4829-8501-A16517DC5553}" destId="{B81FB0BC-D2E3-4AAD-A311-E2336BE8D106}" srcOrd="0" destOrd="3" presId="urn:microsoft.com/office/officeart/2005/8/layout/hList1"/>
    <dgm:cxn modelId="{909ADC83-581C-47EA-A084-5E6045FD2FF6}" srcId="{0F34243B-F33B-4452-BB28-FCC30FC02A93}" destId="{83EA1E64-06A6-484E-A9C1-675B865DEB1C}" srcOrd="3" destOrd="0" parTransId="{C69101C2-5226-4E68-9B77-A949CB18A997}" sibTransId="{6E5BE4F0-192D-491E-8D36-A8995B9068BC}"/>
    <dgm:cxn modelId="{F70E0B85-D97D-45A9-9E9C-7E6101987ECE}" type="presOf" srcId="{4A4C47B1-BCEB-4383-B21A-6CB919065BA6}" destId="{D66E0155-CC80-4DB7-8496-89CA60AC256B}" srcOrd="0" destOrd="4" presId="urn:microsoft.com/office/officeart/2005/8/layout/hList1"/>
    <dgm:cxn modelId="{11EC09A6-664C-4142-9B2B-DB972D24734A}" type="presOf" srcId="{DF330AF3-DDED-41BF-A337-05EAA6E57898}" destId="{B18C8625-CE1D-4C95-8153-4F9CB9DBC576}" srcOrd="0" destOrd="0" presId="urn:microsoft.com/office/officeart/2005/8/layout/hList1"/>
    <dgm:cxn modelId="{2E8DCDAB-36EC-43E0-B416-D5ECF14EB363}" srcId="{0F34243B-F33B-4452-BB28-FCC30FC02A93}" destId="{5763C530-7A4E-4C0C-A057-753F67884EC7}" srcOrd="1" destOrd="0" parTransId="{84692B89-C33A-4655-907A-E75FBFB6A057}" sibTransId="{C5AAEC49-43EC-42FC-BAA1-1CD8FEB1FD13}"/>
    <dgm:cxn modelId="{5B3AABC8-1741-43B6-9FF8-990FD7011ACF}" srcId="{7E7B369A-D4AF-4587-B311-6B45507E6447}" destId="{B1DA41DE-1A90-4894-B796-7C80385563B9}" srcOrd="1" destOrd="0" parTransId="{88932959-BDEC-4979-8E48-3D2D95BE8D4D}" sibTransId="{7DB36306-1E45-4403-A9CD-1DFDEF5ADCC8}"/>
    <dgm:cxn modelId="{49F9C9DC-6EC1-4E5C-AEDB-F704F1EDC61B}" srcId="{7E7B369A-D4AF-4587-B311-6B45507E6447}" destId="{43F48B1F-9E64-4829-8501-A16517DC5553}" srcOrd="3" destOrd="0" parTransId="{DCBDB8D3-A35E-46F6-9F10-65FC3123C220}" sibTransId="{B2A46254-E772-4A38-9E8A-902D91FBCCEE}"/>
    <dgm:cxn modelId="{9D9945DE-7740-43C3-BA1B-F1A114792E2F}" srcId="{0F34243B-F33B-4452-BB28-FCC30FC02A93}" destId="{4A4C47B1-BCEB-4383-B21A-6CB919065BA6}" srcOrd="4" destOrd="0" parTransId="{7947BD41-100D-474C-93BD-53F26C3DE7F1}" sibTransId="{86C27BB5-B984-4A88-9DF1-1B9BEFC04F62}"/>
    <dgm:cxn modelId="{C04FF6E4-D6B7-400B-9BCF-A4D001D096D0}" type="presOf" srcId="{C0BA64C5-E239-4A8D-99A0-38008AC20576}" destId="{B81FB0BC-D2E3-4AAD-A311-E2336BE8D106}" srcOrd="0" destOrd="0" presId="urn:microsoft.com/office/officeart/2005/8/layout/hList1"/>
    <dgm:cxn modelId="{99C515FA-A734-4E4B-B4F3-2552145D7C57}" srcId="{DF330AF3-DDED-41BF-A337-05EAA6E57898}" destId="{3F40B881-0862-456A-B3D5-EA6C3FEDE6F1}" srcOrd="0" destOrd="0" parTransId="{31F29337-D5DD-4F90-B55B-B22F4A0B3B9F}" sibTransId="{C00C4821-E05E-457C-AFE2-26B8C06F7783}"/>
    <dgm:cxn modelId="{96A3E3FB-D04D-44D0-BA00-849FDF390BA2}" srcId="{DF330AF3-DDED-41BF-A337-05EAA6E57898}" destId="{96F77179-BCEF-4080-A4D8-A1E226537F33}" srcOrd="2" destOrd="0" parTransId="{28BD9204-FF49-4A8E-890C-20E026F915F7}" sibTransId="{475192CD-CFA7-49EC-8426-BA91197EEDEF}"/>
    <dgm:cxn modelId="{A1984C26-70DE-4C8A-ABB5-35822FD1E13C}" type="presParOf" srcId="{C871E712-C8D1-4E63-B74F-4E1797F5AF43}" destId="{1C591DAE-C01B-45E3-B47F-FC44C80B91F3}" srcOrd="0" destOrd="0" presId="urn:microsoft.com/office/officeart/2005/8/layout/hList1"/>
    <dgm:cxn modelId="{A9940C70-0072-41EE-8583-5806D7E81EF3}" type="presParOf" srcId="{1C591DAE-C01B-45E3-B47F-FC44C80B91F3}" destId="{D2C3A592-C4B9-474E-B838-24F615D74F67}" srcOrd="0" destOrd="0" presId="urn:microsoft.com/office/officeart/2005/8/layout/hList1"/>
    <dgm:cxn modelId="{15E93450-C93F-409B-9F87-817B181DE66C}" type="presParOf" srcId="{1C591DAE-C01B-45E3-B47F-FC44C80B91F3}" destId="{B81FB0BC-D2E3-4AAD-A311-E2336BE8D106}" srcOrd="1" destOrd="0" presId="urn:microsoft.com/office/officeart/2005/8/layout/hList1"/>
    <dgm:cxn modelId="{E2A35C61-D9F9-43D3-8290-0C7E7E899EC0}" type="presParOf" srcId="{C871E712-C8D1-4E63-B74F-4E1797F5AF43}" destId="{6D7C59C5-548D-4159-8567-22416E0ED324}" srcOrd="1" destOrd="0" presId="urn:microsoft.com/office/officeart/2005/8/layout/hList1"/>
    <dgm:cxn modelId="{E1CA561E-7B32-4A32-9AEF-FB8BEA8F0583}" type="presParOf" srcId="{C871E712-C8D1-4E63-B74F-4E1797F5AF43}" destId="{64BC3EFE-69F1-4EE3-9D72-CCBEF012C878}" srcOrd="2" destOrd="0" presId="urn:microsoft.com/office/officeart/2005/8/layout/hList1"/>
    <dgm:cxn modelId="{0CC0F2C0-B99A-4816-A67D-A8FB732A183A}" type="presParOf" srcId="{64BC3EFE-69F1-4EE3-9D72-CCBEF012C878}" destId="{B18C8625-CE1D-4C95-8153-4F9CB9DBC576}" srcOrd="0" destOrd="0" presId="urn:microsoft.com/office/officeart/2005/8/layout/hList1"/>
    <dgm:cxn modelId="{11F8274C-CC42-4DB9-8B65-7B0F87B46065}" type="presParOf" srcId="{64BC3EFE-69F1-4EE3-9D72-CCBEF012C878}" destId="{69834452-118F-4E2E-8651-ECD079873CB7}" srcOrd="1" destOrd="0" presId="urn:microsoft.com/office/officeart/2005/8/layout/hList1"/>
    <dgm:cxn modelId="{4C87A3DC-9902-4F6D-A6FF-736449C2BD72}" type="presParOf" srcId="{C871E712-C8D1-4E63-B74F-4E1797F5AF43}" destId="{AB3E8C8B-5349-41B8-953F-E8AFBD291407}" srcOrd="3" destOrd="0" presId="urn:microsoft.com/office/officeart/2005/8/layout/hList1"/>
    <dgm:cxn modelId="{E1C2AB0C-BE62-4932-8CBB-E9816A2B1DBB}" type="presParOf" srcId="{C871E712-C8D1-4E63-B74F-4E1797F5AF43}" destId="{6E7E3041-9744-4B2F-A8A8-5015ED11DE70}" srcOrd="4" destOrd="0" presId="urn:microsoft.com/office/officeart/2005/8/layout/hList1"/>
    <dgm:cxn modelId="{2F389A85-E411-4E55-A2B3-AA290AB54237}" type="presParOf" srcId="{6E7E3041-9744-4B2F-A8A8-5015ED11DE70}" destId="{5B81BE3E-C594-4DC7-B909-DE58737DA70C}" srcOrd="0" destOrd="0" presId="urn:microsoft.com/office/officeart/2005/8/layout/hList1"/>
    <dgm:cxn modelId="{A800727D-7C34-459E-A089-BB62F002F720}" type="presParOf" srcId="{6E7E3041-9744-4B2F-A8A8-5015ED11DE70}" destId="{D66E0155-CC80-4DB7-8496-89CA60AC25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753A4-DD10-4DF2-A875-AE6110ECA5EA}">
      <dsp:nvSpPr>
        <dsp:cNvPr id="0" name=""/>
        <dsp:cNvSpPr/>
      </dsp:nvSpPr>
      <dsp:spPr>
        <a:xfrm rot="5400000">
          <a:off x="-203768" y="206904"/>
          <a:ext cx="1358453" cy="9509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venirNext LT Pro Regular" panose="020B0503020202020204" pitchFamily="34" charset="0"/>
            </a:rPr>
            <a:t>F = Fund</a:t>
          </a:r>
          <a:endParaRPr lang="en-US" sz="1300" kern="1200" dirty="0"/>
        </a:p>
      </dsp:txBody>
      <dsp:txXfrm rot="-5400000">
        <a:off x="1" y="478595"/>
        <a:ext cx="950917" cy="407536"/>
      </dsp:txXfrm>
    </dsp:sp>
    <dsp:sp modelId="{3018ED2E-38BD-44BC-A1BB-9D4BDA8BE11F}">
      <dsp:nvSpPr>
        <dsp:cNvPr id="0" name=""/>
        <dsp:cNvSpPr/>
      </dsp:nvSpPr>
      <dsp:spPr>
        <a:xfrm rot="5400000">
          <a:off x="2522367" y="-1568313"/>
          <a:ext cx="882994" cy="40258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AvenirNext LT Pro Regular" panose="020B0503020202020204" pitchFamily="34" charset="0"/>
            </a:rPr>
            <a:t>Where (source)?</a:t>
          </a:r>
          <a:endParaRPr lang="en-US" sz="2300" kern="1200" dirty="0"/>
        </a:p>
      </dsp:txBody>
      <dsp:txXfrm rot="-5400000">
        <a:off x="950917" y="46241"/>
        <a:ext cx="3982790" cy="796786"/>
      </dsp:txXfrm>
    </dsp:sp>
    <dsp:sp modelId="{AB4D4CDF-6013-4949-A22F-09BE7C9BA813}">
      <dsp:nvSpPr>
        <dsp:cNvPr id="0" name=""/>
        <dsp:cNvSpPr/>
      </dsp:nvSpPr>
      <dsp:spPr>
        <a:xfrm rot="5400000">
          <a:off x="-203768" y="1419928"/>
          <a:ext cx="1358453" cy="9509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venirNext LT Pro Regular" panose="020B0503020202020204" pitchFamily="34" charset="0"/>
            </a:rPr>
            <a:t>O = Organization</a:t>
          </a:r>
          <a:endParaRPr lang="en-US" sz="1300" kern="1200" dirty="0"/>
        </a:p>
      </dsp:txBody>
      <dsp:txXfrm rot="-5400000">
        <a:off x="1" y="1691619"/>
        <a:ext cx="950917" cy="407536"/>
      </dsp:txXfrm>
    </dsp:sp>
    <dsp:sp modelId="{7D3EF694-898B-436B-9379-3F293E45CC45}">
      <dsp:nvSpPr>
        <dsp:cNvPr id="0" name=""/>
        <dsp:cNvSpPr/>
      </dsp:nvSpPr>
      <dsp:spPr>
        <a:xfrm rot="5400000">
          <a:off x="2522367" y="-355289"/>
          <a:ext cx="882994" cy="40258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AvenirNext LT Pro Regular" panose="020B0503020202020204" pitchFamily="34" charset="0"/>
            </a:rPr>
            <a:t>Who (department)?</a:t>
          </a:r>
          <a:endParaRPr lang="en-US" sz="2300" kern="1200" dirty="0"/>
        </a:p>
      </dsp:txBody>
      <dsp:txXfrm rot="-5400000">
        <a:off x="950917" y="1259265"/>
        <a:ext cx="3982790" cy="796786"/>
      </dsp:txXfrm>
    </dsp:sp>
    <dsp:sp modelId="{4ABA5779-4BD8-4E68-BB17-9DC8B0334934}">
      <dsp:nvSpPr>
        <dsp:cNvPr id="0" name=""/>
        <dsp:cNvSpPr/>
      </dsp:nvSpPr>
      <dsp:spPr>
        <a:xfrm rot="5400000">
          <a:off x="-203768" y="2632953"/>
          <a:ext cx="1358453" cy="9509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venirNext LT Pro Regular" panose="020B0503020202020204" pitchFamily="34" charset="0"/>
            </a:rPr>
            <a:t>A = Account</a:t>
          </a:r>
          <a:endParaRPr lang="en-US" sz="1300" kern="1200" dirty="0"/>
        </a:p>
      </dsp:txBody>
      <dsp:txXfrm rot="-5400000">
        <a:off x="1" y="2904644"/>
        <a:ext cx="950917" cy="407536"/>
      </dsp:txXfrm>
    </dsp:sp>
    <dsp:sp modelId="{E51E548C-8665-479C-AFCF-87A7EEC740FA}">
      <dsp:nvSpPr>
        <dsp:cNvPr id="0" name=""/>
        <dsp:cNvSpPr/>
      </dsp:nvSpPr>
      <dsp:spPr>
        <a:xfrm rot="5400000">
          <a:off x="2522367" y="857735"/>
          <a:ext cx="882994" cy="40258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AvenirNext LT Pro Regular" panose="020B0503020202020204" pitchFamily="34" charset="0"/>
            </a:rPr>
            <a:t>What (purpose)?</a:t>
          </a:r>
          <a:endParaRPr lang="en-US" sz="2300" kern="1200" dirty="0"/>
        </a:p>
      </dsp:txBody>
      <dsp:txXfrm rot="-5400000">
        <a:off x="950917" y="2472289"/>
        <a:ext cx="3982790" cy="796786"/>
      </dsp:txXfrm>
    </dsp:sp>
    <dsp:sp modelId="{7B4A8219-56FF-409E-8D0E-B066E45A9888}">
      <dsp:nvSpPr>
        <dsp:cNvPr id="0" name=""/>
        <dsp:cNvSpPr/>
      </dsp:nvSpPr>
      <dsp:spPr>
        <a:xfrm rot="5400000">
          <a:off x="-203768" y="3845978"/>
          <a:ext cx="1358453" cy="9509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venirNext LT Pro Regular" panose="020B0503020202020204" pitchFamily="34" charset="0"/>
            </a:rPr>
            <a:t>P = Program (TOPS) code</a:t>
          </a:r>
          <a:endParaRPr lang="en-US" sz="1300" kern="1200" dirty="0"/>
        </a:p>
      </dsp:txBody>
      <dsp:txXfrm rot="-5400000">
        <a:off x="1" y="4117669"/>
        <a:ext cx="950917" cy="407536"/>
      </dsp:txXfrm>
    </dsp:sp>
    <dsp:sp modelId="{5EAF2172-D58B-422A-9893-07E50279352E}">
      <dsp:nvSpPr>
        <dsp:cNvPr id="0" name=""/>
        <dsp:cNvSpPr/>
      </dsp:nvSpPr>
      <dsp:spPr>
        <a:xfrm rot="5400000">
          <a:off x="2522367" y="2070760"/>
          <a:ext cx="882994" cy="40258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AvenirNext LT Pro Regular" panose="020B0503020202020204" pitchFamily="34" charset="0"/>
            </a:rPr>
            <a:t>Why (discipline/activity)?</a:t>
          </a:r>
          <a:endParaRPr lang="en-US" sz="2300" kern="1200" dirty="0"/>
        </a:p>
      </dsp:txBody>
      <dsp:txXfrm rot="-5400000">
        <a:off x="950917" y="3685314"/>
        <a:ext cx="3982790" cy="796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E36CD-9BDB-4C53-BE19-0EC3FFE80A72}">
      <dsp:nvSpPr>
        <dsp:cNvPr id="0" name=""/>
        <dsp:cNvSpPr/>
      </dsp:nvSpPr>
      <dsp:spPr>
        <a:xfrm>
          <a:off x="914977" y="0"/>
          <a:ext cx="5565913" cy="556591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695DE5-6557-4065-B75E-F578EF1A08AB}">
      <dsp:nvSpPr>
        <dsp:cNvPr id="0" name=""/>
        <dsp:cNvSpPr/>
      </dsp:nvSpPr>
      <dsp:spPr>
        <a:xfrm>
          <a:off x="1484248" y="407648"/>
          <a:ext cx="4459353" cy="100927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venirNext LT Pro Regular" panose="020B0503020202020204" pitchFamily="34" charset="0"/>
            </a:rPr>
            <a:t>The Director of Fiscal Services distributes memorandums to Budget Managers to outline the budget requirements, direction, and timeframe for the subsequent fiscal year.</a:t>
          </a:r>
        </a:p>
      </dsp:txBody>
      <dsp:txXfrm>
        <a:off x="1533517" y="456917"/>
        <a:ext cx="4360815" cy="910736"/>
      </dsp:txXfrm>
    </dsp:sp>
    <dsp:sp modelId="{5CA11B04-3692-4DBD-9D6E-07C1E34F39C0}">
      <dsp:nvSpPr>
        <dsp:cNvPr id="0" name=""/>
        <dsp:cNvSpPr/>
      </dsp:nvSpPr>
      <dsp:spPr>
        <a:xfrm>
          <a:off x="1446532" y="1667352"/>
          <a:ext cx="4725663" cy="93514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venirNext LT Pro Regular" panose="020B0503020202020204" pitchFamily="34" charset="0"/>
            </a:rPr>
            <a:t>Fiscal Services works with the Human Resources and Information Technology departments to load permanent staff into the Budget Builder.  Data is taken directly from current Banner positions.</a:t>
          </a:r>
        </a:p>
      </dsp:txBody>
      <dsp:txXfrm>
        <a:off x="1492182" y="1713002"/>
        <a:ext cx="4634363" cy="843840"/>
      </dsp:txXfrm>
    </dsp:sp>
    <dsp:sp modelId="{3EB66067-9009-46E0-9EAC-17F8B0965C4E}">
      <dsp:nvSpPr>
        <dsp:cNvPr id="0" name=""/>
        <dsp:cNvSpPr/>
      </dsp:nvSpPr>
      <dsp:spPr>
        <a:xfrm>
          <a:off x="1066803" y="2826571"/>
          <a:ext cx="5490041" cy="46163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venirNext LT Pro Regular" panose="020B0503020202020204" pitchFamily="34" charset="0"/>
            </a:rPr>
            <a:t>Budget Managers review permanent staff and corresponding FOAP coding for accuracy</a:t>
          </a:r>
          <a:r>
            <a:rPr lang="en-US" sz="1500" kern="1200" dirty="0"/>
            <a:t>.</a:t>
          </a:r>
        </a:p>
      </dsp:txBody>
      <dsp:txXfrm>
        <a:off x="1089338" y="2849106"/>
        <a:ext cx="5444971" cy="416566"/>
      </dsp:txXfrm>
    </dsp:sp>
    <dsp:sp modelId="{C6E52B58-4684-4F49-9022-F616BABD25F0}">
      <dsp:nvSpPr>
        <dsp:cNvPr id="0" name=""/>
        <dsp:cNvSpPr/>
      </dsp:nvSpPr>
      <dsp:spPr>
        <a:xfrm>
          <a:off x="237358" y="3527272"/>
          <a:ext cx="6773037" cy="69633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venirNext LT Pro Regular" panose="020B0503020202020204" pitchFamily="34" charset="0"/>
            </a:rPr>
            <a:t>Budget Managers and approved department staff input the allocated discretionary dollars into the Budget Builder and balance the total allocated discretionary budget between their Organizations.</a:t>
          </a:r>
        </a:p>
      </dsp:txBody>
      <dsp:txXfrm>
        <a:off x="271350" y="3561264"/>
        <a:ext cx="6705053" cy="628355"/>
      </dsp:txXfrm>
    </dsp:sp>
    <dsp:sp modelId="{C4ECC57B-856B-41C8-BFE6-F4B0DD2DA6C3}">
      <dsp:nvSpPr>
        <dsp:cNvPr id="0" name=""/>
        <dsp:cNvSpPr/>
      </dsp:nvSpPr>
      <dsp:spPr>
        <a:xfrm>
          <a:off x="10" y="4488294"/>
          <a:ext cx="7273131" cy="67264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venirNext LT Pro Regular" panose="020B0503020202020204" pitchFamily="34" charset="0"/>
            </a:rPr>
            <a:t>Total discretionary dollars may be allocated among all Organizations under a single Budget Manager.</a:t>
          </a:r>
          <a:endParaRPr lang="en-US" sz="1500" kern="1200" dirty="0"/>
        </a:p>
      </dsp:txBody>
      <dsp:txXfrm>
        <a:off x="32846" y="4521130"/>
        <a:ext cx="7207459" cy="606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753A4-DD10-4DF2-A875-AE6110ECA5EA}">
      <dsp:nvSpPr>
        <dsp:cNvPr id="0" name=""/>
        <dsp:cNvSpPr/>
      </dsp:nvSpPr>
      <dsp:spPr>
        <a:xfrm rot="5400000">
          <a:off x="-233272" y="235642"/>
          <a:ext cx="1555147" cy="10886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u="none" kern="1200" dirty="0">
              <a:latin typeface="AvenirNext LT Pro Regular" panose="020B0503020202020204" pitchFamily="34" charset="0"/>
            </a:rPr>
            <a:t>Senior Management</a:t>
          </a:r>
          <a:endParaRPr lang="en-US" sz="1500" u="none" kern="1200" dirty="0">
            <a:latin typeface="AvenirNext LT Pro Regular" panose="020B0503020202020204" pitchFamily="34" charset="0"/>
          </a:endParaRPr>
        </a:p>
      </dsp:txBody>
      <dsp:txXfrm rot="-5400000">
        <a:off x="1" y="546672"/>
        <a:ext cx="1088603" cy="466544"/>
      </dsp:txXfrm>
    </dsp:sp>
    <dsp:sp modelId="{3018ED2E-38BD-44BC-A1BB-9D4BDA8BE11F}">
      <dsp:nvSpPr>
        <dsp:cNvPr id="0" name=""/>
        <dsp:cNvSpPr/>
      </dsp:nvSpPr>
      <dsp:spPr>
        <a:xfrm rot="5400000">
          <a:off x="4927584" y="-3836610"/>
          <a:ext cx="1010845" cy="86888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Provide strategic direction to meet the district’s mission and goals.</a:t>
          </a:r>
        </a:p>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Provide support regarding Part Time faculty allocation between disciplines.</a:t>
          </a:r>
        </a:p>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Provide direction regarding vacant positions.</a:t>
          </a:r>
        </a:p>
      </dsp:txBody>
      <dsp:txXfrm rot="-5400000">
        <a:off x="1088604" y="51715"/>
        <a:ext cx="8639462" cy="912155"/>
      </dsp:txXfrm>
    </dsp:sp>
    <dsp:sp modelId="{AB4D4CDF-6013-4949-A22F-09BE7C9BA813}">
      <dsp:nvSpPr>
        <dsp:cNvPr id="0" name=""/>
        <dsp:cNvSpPr/>
      </dsp:nvSpPr>
      <dsp:spPr>
        <a:xfrm rot="5400000">
          <a:off x="-233272" y="1600613"/>
          <a:ext cx="1555147" cy="10886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u="none" kern="1200" dirty="0">
              <a:latin typeface="AvenirNext LT Pro Regular" panose="020B0503020202020204" pitchFamily="34" charset="0"/>
            </a:rPr>
            <a:t>Fiscal Services</a:t>
          </a:r>
          <a:endParaRPr lang="en-US" sz="1400" u="none" kern="1200" dirty="0">
            <a:latin typeface="AvenirNext LT Pro Regular" panose="020B0503020202020204" pitchFamily="34" charset="0"/>
          </a:endParaRPr>
        </a:p>
      </dsp:txBody>
      <dsp:txXfrm rot="-5400000">
        <a:off x="1" y="1911643"/>
        <a:ext cx="1088603" cy="466544"/>
      </dsp:txXfrm>
    </dsp:sp>
    <dsp:sp modelId="{7D3EF694-898B-436B-9379-3F293E45CC45}">
      <dsp:nvSpPr>
        <dsp:cNvPr id="0" name=""/>
        <dsp:cNvSpPr/>
      </dsp:nvSpPr>
      <dsp:spPr>
        <a:xfrm rot="5400000">
          <a:off x="4914579" y="-2476376"/>
          <a:ext cx="1014090" cy="86758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Review and load permanent headcount, salaries, and benefits into the Budget Builder.</a:t>
          </a:r>
        </a:p>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Review and research ongoing financial results; provide support for budget development.</a:t>
          </a:r>
        </a:p>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Consolidate and balance the district-wide budget for the various fund groups.</a:t>
          </a:r>
        </a:p>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Prepare internal and external financial reports.</a:t>
          </a:r>
        </a:p>
      </dsp:txBody>
      <dsp:txXfrm rot="-5400000">
        <a:off x="1083694" y="1404013"/>
        <a:ext cx="8626357" cy="915082"/>
      </dsp:txXfrm>
    </dsp:sp>
    <dsp:sp modelId="{4ABA5779-4BD8-4E68-BB17-9DC8B0334934}">
      <dsp:nvSpPr>
        <dsp:cNvPr id="0" name=""/>
        <dsp:cNvSpPr/>
      </dsp:nvSpPr>
      <dsp:spPr>
        <a:xfrm rot="5400000">
          <a:off x="-233272" y="3021524"/>
          <a:ext cx="1555147" cy="108860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u="none" kern="1200" dirty="0">
              <a:latin typeface="AvenirNext LT Pro Regular" panose="020B0503020202020204" pitchFamily="34" charset="0"/>
            </a:rPr>
            <a:t>Budget Managers</a:t>
          </a:r>
          <a:endParaRPr lang="en-US" sz="1400" u="none" kern="1200" dirty="0">
            <a:latin typeface="AvenirNext LT Pro Regular" panose="020B0503020202020204" pitchFamily="34" charset="0"/>
          </a:endParaRPr>
        </a:p>
      </dsp:txBody>
      <dsp:txXfrm rot="-5400000">
        <a:off x="1" y="3332554"/>
        <a:ext cx="1088603" cy="466544"/>
      </dsp:txXfrm>
    </dsp:sp>
    <dsp:sp modelId="{E51E548C-8665-479C-AFCF-87A7EEC740FA}">
      <dsp:nvSpPr>
        <dsp:cNvPr id="0" name=""/>
        <dsp:cNvSpPr/>
      </dsp:nvSpPr>
      <dsp:spPr>
        <a:xfrm rot="5400000">
          <a:off x="4872392" y="-1053099"/>
          <a:ext cx="1121230" cy="86888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Review FOAP coding for budgeted permanent staff. </a:t>
          </a:r>
        </a:p>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Review ongoing financial results, confirm the FOAP coding expenditure charges for permanent </a:t>
          </a:r>
          <a:r>
            <a:rPr lang="en-US" sz="1400" u="sng" kern="1200" dirty="0">
              <a:latin typeface="AvenirNext LT Pro Regular" panose="020B0503020202020204" pitchFamily="34" charset="0"/>
            </a:rPr>
            <a:t>and</a:t>
          </a:r>
          <a:r>
            <a:rPr lang="en-US" sz="1400" kern="1200" dirty="0">
              <a:latin typeface="AvenirNext LT Pro Regular" panose="020B0503020202020204" pitchFamily="34" charset="0"/>
            </a:rPr>
            <a:t> part time staff, and review other operating expenditures.</a:t>
          </a:r>
        </a:p>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Timely input discretionary data into the Budget Builder.  Allocate discretionary budget monies between  managed Organizations within the same fund.</a:t>
          </a:r>
        </a:p>
      </dsp:txBody>
      <dsp:txXfrm rot="-5400000">
        <a:off x="1088604" y="2785423"/>
        <a:ext cx="8634073" cy="10117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3A592-C4B9-474E-B838-24F615D74F67}">
      <dsp:nvSpPr>
        <dsp:cNvPr id="0" name=""/>
        <dsp:cNvSpPr/>
      </dsp:nvSpPr>
      <dsp:spPr>
        <a:xfrm>
          <a:off x="3174" y="10103"/>
          <a:ext cx="3094657"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Banner Self Service </a:t>
          </a:r>
          <a:br>
            <a:rPr lang="en-US" sz="2100" b="1" kern="1200" dirty="0"/>
          </a:br>
          <a:r>
            <a:rPr lang="en-US" sz="2100" b="1" kern="1200" dirty="0"/>
            <a:t>(Banner SSB)</a:t>
          </a:r>
          <a:r>
            <a:rPr lang="en-US" sz="500" kern="1200" dirty="0"/>
            <a:t> </a:t>
          </a:r>
        </a:p>
      </dsp:txBody>
      <dsp:txXfrm>
        <a:off x="3174" y="10103"/>
        <a:ext cx="3094657" cy="921600"/>
      </dsp:txXfrm>
    </dsp:sp>
    <dsp:sp modelId="{B81FB0BC-D2E3-4AAD-A311-E2336BE8D106}">
      <dsp:nvSpPr>
        <dsp:cNvPr id="0" name=""/>
        <dsp:cNvSpPr/>
      </dsp:nvSpPr>
      <dsp:spPr>
        <a:xfrm>
          <a:off x="3174" y="931703"/>
          <a:ext cx="3094657" cy="38333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This is the Banner module we each use daily to review Fund, Organization, Account, and Program activity.  We also use this module to initiate and approve budget transfers and purchase requisitions. </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Users may drill down in Banner SSB screens to see transaction-level activity</a:t>
          </a:r>
        </a:p>
        <a:p>
          <a:pPr marL="114300" lvl="1" indent="-114300" algn="l" defTabSz="622300">
            <a:lnSpc>
              <a:spcPct val="90000"/>
            </a:lnSpc>
            <a:spcBef>
              <a:spcPct val="0"/>
            </a:spcBef>
            <a:spcAft>
              <a:spcPct val="15000"/>
            </a:spcAft>
            <a:buChar char="•"/>
          </a:pPr>
          <a:endParaRPr lang="en-US" sz="1400" kern="1200" dirty="0">
            <a:latin typeface="AvenirNext LT Pro Regular" panose="020B0503020202020204" pitchFamily="34" charset="0"/>
          </a:endParaRPr>
        </a:p>
      </dsp:txBody>
      <dsp:txXfrm>
        <a:off x="3174" y="931703"/>
        <a:ext cx="3094657" cy="3833392"/>
      </dsp:txXfrm>
    </dsp:sp>
    <dsp:sp modelId="{B18C8625-CE1D-4C95-8153-4F9CB9DBC576}">
      <dsp:nvSpPr>
        <dsp:cNvPr id="0" name=""/>
        <dsp:cNvSpPr/>
      </dsp:nvSpPr>
      <dsp:spPr>
        <a:xfrm>
          <a:off x="3531083" y="10103"/>
          <a:ext cx="3094657"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n-lt"/>
            </a:rPr>
            <a:t>Quarterly Search Report</a:t>
          </a:r>
          <a:r>
            <a:rPr lang="en-US" sz="2100" kern="1200" dirty="0">
              <a:latin typeface="+mn-lt"/>
            </a:rPr>
            <a:t> </a:t>
          </a:r>
        </a:p>
      </dsp:txBody>
      <dsp:txXfrm>
        <a:off x="3531083" y="10103"/>
        <a:ext cx="3094657" cy="921600"/>
      </dsp:txXfrm>
    </dsp:sp>
    <dsp:sp modelId="{69834452-118F-4E2E-8651-ECD079873CB7}">
      <dsp:nvSpPr>
        <dsp:cNvPr id="0" name=""/>
        <dsp:cNvSpPr/>
      </dsp:nvSpPr>
      <dsp:spPr>
        <a:xfrm>
          <a:off x="3531083" y="931703"/>
          <a:ext cx="3094657" cy="38333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This report provides summarized financial information based on the Funds and Org codes selected.  Accessing the Quarterly Search Report is similar to accessing the Budget Builder:</a:t>
          </a:r>
        </a:p>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Log onto the MyCOM portal using your district network credentials.   Under the Finance Dashboard-Miscellaneous section, select </a:t>
          </a:r>
          <a:r>
            <a:rPr lang="en-US" sz="1400" b="1" kern="1200" dirty="0">
              <a:latin typeface="AvenirNext LT Pro Regular" panose="020B0503020202020204" pitchFamily="34" charset="0"/>
            </a:rPr>
            <a:t>Quarterly Search</a:t>
          </a:r>
          <a:r>
            <a:rPr lang="en-US" sz="1400" kern="1200" dirty="0">
              <a:latin typeface="AvenirNext LT Pro Regular" panose="020B0503020202020204" pitchFamily="34" charset="0"/>
            </a:rPr>
            <a:t>.</a:t>
          </a:r>
        </a:p>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Instructions for using the Quarterly Search report and tools and tips are located at the top of the window once “Quarterly Search” is selected.</a:t>
          </a:r>
        </a:p>
      </dsp:txBody>
      <dsp:txXfrm>
        <a:off x="3531083" y="931703"/>
        <a:ext cx="3094657" cy="3833392"/>
      </dsp:txXfrm>
    </dsp:sp>
    <dsp:sp modelId="{5B81BE3E-C594-4DC7-B909-DE58737DA70C}">
      <dsp:nvSpPr>
        <dsp:cNvPr id="0" name=""/>
        <dsp:cNvSpPr/>
      </dsp:nvSpPr>
      <dsp:spPr>
        <a:xfrm>
          <a:off x="7058993" y="10103"/>
          <a:ext cx="3094657"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n-lt"/>
            </a:rPr>
            <a:t>Budget Builder</a:t>
          </a:r>
          <a:r>
            <a:rPr lang="en-US" sz="2100" kern="1200" dirty="0">
              <a:latin typeface="+mn-lt"/>
            </a:rPr>
            <a:t> </a:t>
          </a:r>
        </a:p>
      </dsp:txBody>
      <dsp:txXfrm>
        <a:off x="7058993" y="10103"/>
        <a:ext cx="3094657" cy="921600"/>
      </dsp:txXfrm>
    </dsp:sp>
    <dsp:sp modelId="{D66E0155-CC80-4DB7-8496-89CA60AC256B}">
      <dsp:nvSpPr>
        <dsp:cNvPr id="0" name=""/>
        <dsp:cNvSpPr/>
      </dsp:nvSpPr>
      <dsp:spPr>
        <a:xfrm>
          <a:off x="7058993" y="931703"/>
          <a:ext cx="3094657" cy="38333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The annual budget memorandum will provide the timeframe of key-entry into the Budget Builder.  However, the Budget Builder is open throughout the year for review and analysis.  Users may review both actual and budgeted employee-level data, as well as actual data from the previous fiscal year. </a:t>
          </a:r>
        </a:p>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Budget Builder is tool to review actual employee-level payroll activity. Budget Managers should review payroll lines for employee FOAP accuracy.</a:t>
          </a:r>
        </a:p>
        <a:p>
          <a:pPr marL="114300" lvl="1" indent="-114300" algn="l" defTabSz="622300">
            <a:lnSpc>
              <a:spcPct val="90000"/>
            </a:lnSpc>
            <a:spcBef>
              <a:spcPct val="0"/>
            </a:spcBef>
            <a:spcAft>
              <a:spcPct val="15000"/>
            </a:spcAft>
            <a:buChar char="•"/>
          </a:pPr>
          <a:r>
            <a:rPr lang="en-US" sz="1400" kern="1200" dirty="0">
              <a:latin typeface="AvenirNext LT Pro Regular" panose="020B0503020202020204" pitchFamily="34" charset="0"/>
            </a:rPr>
            <a:t>Log onto the MyCOM portal using your district network credentials.  Under the Finance Dashboard-Miscellaneous, select </a:t>
          </a:r>
          <a:r>
            <a:rPr lang="en-US" sz="1400" b="1" kern="1200" dirty="0">
              <a:latin typeface="AvenirNext LT Pro Regular" panose="020B0503020202020204" pitchFamily="34" charset="0"/>
            </a:rPr>
            <a:t>Budget Builder</a:t>
          </a:r>
          <a:r>
            <a:rPr lang="en-US" sz="1400" kern="1200" dirty="0">
              <a:latin typeface="AvenirNext LT Pro Regular" panose="020B0503020202020204" pitchFamily="34" charset="0"/>
            </a:rPr>
            <a:t>.</a:t>
          </a:r>
        </a:p>
        <a:p>
          <a:pPr marL="114300" lvl="1" indent="-114300" algn="l" defTabSz="622300">
            <a:lnSpc>
              <a:spcPct val="90000"/>
            </a:lnSpc>
            <a:spcBef>
              <a:spcPct val="0"/>
            </a:spcBef>
            <a:spcAft>
              <a:spcPct val="15000"/>
            </a:spcAft>
            <a:buChar char="•"/>
          </a:pPr>
          <a:endParaRPr lang="en-US" sz="1400" kern="1200" dirty="0">
            <a:latin typeface="AvenirNext LT Pro Regular" panose="020B0503020202020204" pitchFamily="34" charset="0"/>
          </a:endParaRPr>
        </a:p>
        <a:p>
          <a:pPr marL="114300" lvl="1" indent="-114300" algn="l" defTabSz="622300">
            <a:lnSpc>
              <a:spcPct val="90000"/>
            </a:lnSpc>
            <a:spcBef>
              <a:spcPct val="0"/>
            </a:spcBef>
            <a:spcAft>
              <a:spcPct val="15000"/>
            </a:spcAft>
            <a:buChar char="•"/>
          </a:pPr>
          <a:endParaRPr lang="en-US" sz="1400" kern="1200" dirty="0">
            <a:solidFill>
              <a:srgbClr val="374C81">
                <a:hueOff val="0"/>
                <a:satOff val="0"/>
                <a:lumOff val="0"/>
                <a:alphaOff val="0"/>
              </a:srgbClr>
            </a:solidFill>
            <a:latin typeface="AvenirNext LT Pro Regular" panose="020B0503020202020204" pitchFamily="34" charset="0"/>
            <a:ea typeface="+mn-ea"/>
            <a:cs typeface="+mn-cs"/>
          </a:endParaRPr>
        </a:p>
      </dsp:txBody>
      <dsp:txXfrm>
        <a:off x="7058993" y="931703"/>
        <a:ext cx="3094657" cy="38333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pPr/>
              <a:t>9/7/2024</a:t>
            </a:fld>
            <a:endParaRPr dirty="0">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p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9/7/2024</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726119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dirty="0"/>
          </a:p>
        </p:txBody>
      </p:sp>
    </p:spTree>
    <p:extLst>
      <p:ext uri="{BB962C8B-B14F-4D97-AF65-F5344CB8AC3E}">
        <p14:creationId xmlns:p14="http://schemas.microsoft.com/office/powerpoint/2010/main" val="87027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dirty="0"/>
          </a:p>
        </p:txBody>
      </p:sp>
    </p:spTree>
    <p:extLst>
      <p:ext uri="{BB962C8B-B14F-4D97-AF65-F5344CB8AC3E}">
        <p14:creationId xmlns:p14="http://schemas.microsoft.com/office/powerpoint/2010/main" val="1482001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dirty="0"/>
          </a:p>
        </p:txBody>
      </p:sp>
    </p:spTree>
    <p:extLst>
      <p:ext uri="{BB962C8B-B14F-4D97-AF65-F5344CB8AC3E}">
        <p14:creationId xmlns:p14="http://schemas.microsoft.com/office/powerpoint/2010/main" val="411516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dirty="0"/>
          </a:p>
        </p:txBody>
      </p:sp>
    </p:spTree>
    <p:extLst>
      <p:ext uri="{BB962C8B-B14F-4D97-AF65-F5344CB8AC3E}">
        <p14:creationId xmlns:p14="http://schemas.microsoft.com/office/powerpoint/2010/main" val="407235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dirty="0"/>
          </a:p>
        </p:txBody>
      </p:sp>
    </p:spTree>
    <p:extLst>
      <p:ext uri="{BB962C8B-B14F-4D97-AF65-F5344CB8AC3E}">
        <p14:creationId xmlns:p14="http://schemas.microsoft.com/office/powerpoint/2010/main" val="322713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dirty="0"/>
          </a:p>
        </p:txBody>
      </p:sp>
    </p:spTree>
    <p:extLst>
      <p:ext uri="{BB962C8B-B14F-4D97-AF65-F5344CB8AC3E}">
        <p14:creationId xmlns:p14="http://schemas.microsoft.com/office/powerpoint/2010/main" val="330086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16</a:t>
            </a:fld>
            <a:endParaRPr lang="en-US" dirty="0"/>
          </a:p>
        </p:txBody>
      </p:sp>
    </p:spTree>
    <p:extLst>
      <p:ext uri="{BB962C8B-B14F-4D97-AF65-F5344CB8AC3E}">
        <p14:creationId xmlns:p14="http://schemas.microsoft.com/office/powerpoint/2010/main" val="3374595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17</a:t>
            </a:fld>
            <a:endParaRPr lang="en-US" dirty="0"/>
          </a:p>
        </p:txBody>
      </p:sp>
    </p:spTree>
    <p:extLst>
      <p:ext uri="{BB962C8B-B14F-4D97-AF65-F5344CB8AC3E}">
        <p14:creationId xmlns:p14="http://schemas.microsoft.com/office/powerpoint/2010/main" val="1978427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18</a:t>
            </a:fld>
            <a:endParaRPr lang="en-US" dirty="0"/>
          </a:p>
        </p:txBody>
      </p:sp>
    </p:spTree>
    <p:extLst>
      <p:ext uri="{BB962C8B-B14F-4D97-AF65-F5344CB8AC3E}">
        <p14:creationId xmlns:p14="http://schemas.microsoft.com/office/powerpoint/2010/main" val="1631436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19</a:t>
            </a:fld>
            <a:endParaRPr lang="en-US" dirty="0"/>
          </a:p>
        </p:txBody>
      </p:sp>
    </p:spTree>
    <p:extLst>
      <p:ext uri="{BB962C8B-B14F-4D97-AF65-F5344CB8AC3E}">
        <p14:creationId xmlns:p14="http://schemas.microsoft.com/office/powerpoint/2010/main" val="183922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dirty="0"/>
          </a:p>
        </p:txBody>
      </p:sp>
    </p:spTree>
    <p:extLst>
      <p:ext uri="{BB962C8B-B14F-4D97-AF65-F5344CB8AC3E}">
        <p14:creationId xmlns:p14="http://schemas.microsoft.com/office/powerpoint/2010/main" val="1534383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20</a:t>
            </a:fld>
            <a:endParaRPr lang="en-US" dirty="0"/>
          </a:p>
        </p:txBody>
      </p:sp>
    </p:spTree>
    <p:extLst>
      <p:ext uri="{BB962C8B-B14F-4D97-AF65-F5344CB8AC3E}">
        <p14:creationId xmlns:p14="http://schemas.microsoft.com/office/powerpoint/2010/main" val="4050375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21</a:t>
            </a:fld>
            <a:endParaRPr lang="en-US" dirty="0"/>
          </a:p>
        </p:txBody>
      </p:sp>
    </p:spTree>
    <p:extLst>
      <p:ext uri="{BB962C8B-B14F-4D97-AF65-F5344CB8AC3E}">
        <p14:creationId xmlns:p14="http://schemas.microsoft.com/office/powerpoint/2010/main" val="1909192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22</a:t>
            </a:fld>
            <a:endParaRPr lang="en-US" dirty="0"/>
          </a:p>
        </p:txBody>
      </p:sp>
    </p:spTree>
    <p:extLst>
      <p:ext uri="{BB962C8B-B14F-4D97-AF65-F5344CB8AC3E}">
        <p14:creationId xmlns:p14="http://schemas.microsoft.com/office/powerpoint/2010/main" val="256395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dirty="0"/>
          </a:p>
        </p:txBody>
      </p:sp>
    </p:spTree>
    <p:extLst>
      <p:ext uri="{BB962C8B-B14F-4D97-AF65-F5344CB8AC3E}">
        <p14:creationId xmlns:p14="http://schemas.microsoft.com/office/powerpoint/2010/main" val="309020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dirty="0"/>
          </a:p>
        </p:txBody>
      </p:sp>
    </p:spTree>
    <p:extLst>
      <p:ext uri="{BB962C8B-B14F-4D97-AF65-F5344CB8AC3E}">
        <p14:creationId xmlns:p14="http://schemas.microsoft.com/office/powerpoint/2010/main" val="1728276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dirty="0"/>
          </a:p>
        </p:txBody>
      </p:sp>
    </p:spTree>
    <p:extLst>
      <p:ext uri="{BB962C8B-B14F-4D97-AF65-F5344CB8AC3E}">
        <p14:creationId xmlns:p14="http://schemas.microsoft.com/office/powerpoint/2010/main" val="341364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dirty="0"/>
          </a:p>
        </p:txBody>
      </p:sp>
    </p:spTree>
    <p:extLst>
      <p:ext uri="{BB962C8B-B14F-4D97-AF65-F5344CB8AC3E}">
        <p14:creationId xmlns:p14="http://schemas.microsoft.com/office/powerpoint/2010/main" val="213150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dirty="0"/>
          </a:p>
        </p:txBody>
      </p:sp>
    </p:spTree>
    <p:extLst>
      <p:ext uri="{BB962C8B-B14F-4D97-AF65-F5344CB8AC3E}">
        <p14:creationId xmlns:p14="http://schemas.microsoft.com/office/powerpoint/2010/main" val="366469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dirty="0"/>
          </a:p>
        </p:txBody>
      </p:sp>
    </p:spTree>
    <p:extLst>
      <p:ext uri="{BB962C8B-B14F-4D97-AF65-F5344CB8AC3E}">
        <p14:creationId xmlns:p14="http://schemas.microsoft.com/office/powerpoint/2010/main" val="25906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dirty="0"/>
          </a:p>
        </p:txBody>
      </p:sp>
    </p:spTree>
    <p:extLst>
      <p:ext uri="{BB962C8B-B14F-4D97-AF65-F5344CB8AC3E}">
        <p14:creationId xmlns:p14="http://schemas.microsoft.com/office/powerpoint/2010/main" val="1097173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pPr/>
              <a:t>‹#›</a:t>
            </a:fld>
            <a:endParaRPr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pPr/>
              <a:t>‹#›</a:t>
            </a:fld>
            <a:endParaRPr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A60BA0E-20D0-4E7C-B286-26C960A6788F}" type="slidenum">
              <a:rPr/>
              <a:pPr/>
              <a:t>‹#›</a:t>
            </a:fld>
            <a:endParaRPr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pPr/>
              <a:t>‹#›</a:t>
            </a:fld>
            <a:endParaRPr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pPr/>
              <a:t>‹#›</a:t>
            </a:fld>
            <a:endParaRPr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endParaRPr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netapps.marin.edu/Portal/Budget/BudgetBuilder.aspx"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mycom.marin.edu/unifyed-mydrive/open/file/download/marinprod/669edec8888a2e00189794c4/lates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marin.edu/WORD-PPT/TOPmanual6_2009_09corrected_12.5.13.pdf" TargetMode="External"/><Relationship Id="rId5" Type="http://schemas.openxmlformats.org/officeDocument/2006/relationships/hyperlink" Target="https://www.cccco.edu/-/media/CCCCO-Website/Files/Finance-and-Facilities/budget-and-accounting-manual-2012-edition-ada.ashx" TargetMode="External"/><Relationship Id="rId4" Type="http://schemas.openxmlformats.org/officeDocument/2006/relationships/hyperlink" Target="https://fiscal.marin.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arin.edu/WORD-PPT/TOPmanual6_2009_09corrected_12.5.13.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venirNext LT Pro Heavy" panose="020B0903020202020204" pitchFamily="34" charset="0"/>
              </a:rPr>
              <a:t>Budget Manager Training</a:t>
            </a:r>
            <a:endParaRPr lang="en-US" dirty="0">
              <a:effectLst/>
              <a:latin typeface="AvenirNext LT Pro Heavy" panose="020B0903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812" y="4724400"/>
            <a:ext cx="2641270" cy="1050804"/>
          </a:xfrm>
          <a:prstGeom prst="rect">
            <a:avLst/>
          </a:prstGeom>
        </p:spPr>
      </p:pic>
      <p:sp>
        <p:nvSpPr>
          <p:cNvPr id="3" name="TextBox 2"/>
          <p:cNvSpPr txBox="1"/>
          <p:nvPr/>
        </p:nvSpPr>
        <p:spPr>
          <a:xfrm>
            <a:off x="4951412" y="4724400"/>
            <a:ext cx="2819400" cy="461665"/>
          </a:xfrm>
          <a:prstGeom prst="rect">
            <a:avLst/>
          </a:prstGeom>
          <a:noFill/>
        </p:spPr>
        <p:txBody>
          <a:bodyPr wrap="square" rtlCol="0">
            <a:spAutoFit/>
          </a:bodyPr>
          <a:lstStyle/>
          <a:p>
            <a:r>
              <a:rPr lang="en-US" dirty="0">
                <a:latin typeface="AvenirNext LT Pro Regular" panose="020B0503020202020204" pitchFamily="34" charset="0"/>
                <a:cs typeface="Arabic Typesetting" panose="03020402040406030203" pitchFamily="66" charset="-78"/>
              </a:rPr>
              <a:t>August 2024</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latin typeface="AvenirNext LT Pro Medium" panose="020B0603020202020204" pitchFamily="34" charset="0"/>
              </a:rPr>
              <a:t>The “Program”</a:t>
            </a:r>
            <a:endParaRPr lang="en-US" dirty="0">
              <a:latin typeface="AvenirNext LT Pro Medium" panose="020B0603020202020204" pitchFamily="34" charset="0"/>
            </a:endParaRPr>
          </a:p>
        </p:txBody>
      </p:sp>
      <p:sp>
        <p:nvSpPr>
          <p:cNvPr id="14" name="Content Placeholder 13"/>
          <p:cNvSpPr>
            <a:spLocks noGrp="1"/>
          </p:cNvSpPr>
          <p:nvPr>
            <p:ph idx="1"/>
          </p:nvPr>
        </p:nvSpPr>
        <p:spPr>
          <a:xfrm>
            <a:off x="914162" y="1473200"/>
            <a:ext cx="10666649" cy="4241800"/>
          </a:xfrm>
        </p:spPr>
        <p:txBody>
          <a:bodyPr numCol="2">
            <a:normAutofit fontScale="25000" lnSpcReduction="20000"/>
          </a:bodyPr>
          <a:lstStyle/>
          <a:p>
            <a:pPr lvl="0">
              <a:buNone/>
            </a:pPr>
            <a:r>
              <a:rPr lang="en-US" sz="6400" b="1" u="sng" dirty="0">
                <a:latin typeface="AvenirNext LT Pro Regular" panose="020B0503020202020204" pitchFamily="34" charset="0"/>
              </a:rPr>
              <a:t>ADMINISTRATIVE ACTIVITIES</a:t>
            </a:r>
            <a:r>
              <a:rPr lang="en-US" sz="6400" b="1" dirty="0">
                <a:latin typeface="AvenirNext LT Pro Regular" panose="020B0503020202020204" pitchFamily="34" charset="0"/>
              </a:rPr>
              <a:t> – Begin with the following</a:t>
            </a:r>
            <a:r>
              <a:rPr lang="en-US" sz="5600" dirty="0">
                <a:latin typeface="AvenirNext LT Pro Regular" panose="020B0503020202020204" pitchFamily="34" charset="0"/>
              </a:rPr>
              <a:t>:</a:t>
            </a:r>
          </a:p>
          <a:p>
            <a:pPr lvl="0">
              <a:buNone/>
            </a:pPr>
            <a:r>
              <a:rPr lang="en-US" sz="8000" dirty="0">
                <a:latin typeface="AvenirNext LT Pro Regular" panose="020B0503020202020204" pitchFamily="34" charset="0"/>
              </a:rPr>
              <a:t>	</a:t>
            </a:r>
          </a:p>
          <a:p>
            <a:pPr marL="0" indent="0">
              <a:buNone/>
            </a:pPr>
            <a:r>
              <a:rPr lang="en-US" sz="7200" dirty="0">
                <a:latin typeface="AvenirNext LT Pro Regular" panose="020B0503020202020204" pitchFamily="34" charset="0"/>
              </a:rPr>
              <a:t>60xxxx	Instructional and Administration   	and Instructional Governance</a:t>
            </a:r>
            <a:br>
              <a:rPr lang="en-US" sz="7200" dirty="0">
                <a:latin typeface="AvenirNext LT Pro Regular" panose="020B0503020202020204" pitchFamily="34" charset="0"/>
              </a:rPr>
            </a:br>
            <a:br>
              <a:rPr lang="en-US" sz="7200" dirty="0">
                <a:latin typeface="AvenirNext LT Pro Regular" panose="020B0503020202020204" pitchFamily="34" charset="0"/>
              </a:rPr>
            </a:br>
            <a:r>
              <a:rPr lang="en-US" sz="7200" dirty="0">
                <a:latin typeface="AvenirNext LT Pro Regular" panose="020B0503020202020204" pitchFamily="34" charset="0"/>
              </a:rPr>
              <a:t>61xxxx	Instructional Support Services</a:t>
            </a:r>
            <a:br>
              <a:rPr lang="en-US" sz="7200" dirty="0">
                <a:latin typeface="AvenirNext LT Pro Regular" panose="020B0503020202020204" pitchFamily="34" charset="0"/>
              </a:rPr>
            </a:br>
            <a:br>
              <a:rPr lang="en-US" sz="7200" dirty="0">
                <a:latin typeface="AvenirNext LT Pro Regular" panose="020B0503020202020204" pitchFamily="34" charset="0"/>
              </a:rPr>
            </a:br>
            <a:r>
              <a:rPr lang="en-US" sz="7200" dirty="0">
                <a:latin typeface="AvenirNext LT Pro Regular" panose="020B0503020202020204" pitchFamily="34" charset="0"/>
              </a:rPr>
              <a:t>62xxxx	Admissions and Records</a:t>
            </a:r>
            <a:br>
              <a:rPr lang="en-US" sz="7200" dirty="0">
                <a:latin typeface="AvenirNext LT Pro Regular" panose="020B0503020202020204" pitchFamily="34" charset="0"/>
              </a:rPr>
            </a:br>
            <a:br>
              <a:rPr lang="en-US" sz="7200" dirty="0">
                <a:latin typeface="AvenirNext LT Pro Regular" panose="020B0503020202020204" pitchFamily="34" charset="0"/>
              </a:rPr>
            </a:br>
            <a:r>
              <a:rPr lang="en-US" sz="7200" dirty="0">
                <a:latin typeface="AvenirNext LT Pro Regular" panose="020B0503020202020204" pitchFamily="34" charset="0"/>
              </a:rPr>
              <a:t>63xxxx	Student Counseling and Guidance</a:t>
            </a:r>
            <a:br>
              <a:rPr lang="en-US" sz="7200" dirty="0">
                <a:latin typeface="AvenirNext LT Pro Regular" panose="020B0503020202020204" pitchFamily="34" charset="0"/>
              </a:rPr>
            </a:br>
            <a:br>
              <a:rPr lang="en-US" sz="7200" dirty="0">
                <a:latin typeface="AvenirNext LT Pro Regular" panose="020B0503020202020204" pitchFamily="34" charset="0"/>
              </a:rPr>
            </a:br>
            <a:r>
              <a:rPr lang="en-US" sz="7200" dirty="0">
                <a:latin typeface="AvenirNext LT Pro Regular" panose="020B0503020202020204" pitchFamily="34" charset="0"/>
              </a:rPr>
              <a:t>64xxxx	Other Student Services</a:t>
            </a:r>
            <a:br>
              <a:rPr lang="en-US" sz="7200" dirty="0">
                <a:latin typeface="AvenirNext LT Pro Regular" panose="020B0503020202020204" pitchFamily="34" charset="0"/>
              </a:rPr>
            </a:br>
            <a:br>
              <a:rPr lang="en-US" sz="7200" dirty="0">
                <a:latin typeface="AvenirNext LT Pro Regular" panose="020B0503020202020204" pitchFamily="34" charset="0"/>
              </a:rPr>
            </a:br>
            <a:r>
              <a:rPr lang="en-US" sz="7200" dirty="0">
                <a:latin typeface="AvenirNext LT Pro Regular" panose="020B0503020202020204" pitchFamily="34" charset="0"/>
              </a:rPr>
              <a:t>65xxxx	Operation and Maintenance of Plant</a:t>
            </a:r>
            <a:br>
              <a:rPr lang="en-US" sz="7200" dirty="0">
                <a:latin typeface="AvenirNext LT Pro Regular" panose="020B0503020202020204" pitchFamily="34" charset="0"/>
              </a:rPr>
            </a:br>
            <a:br>
              <a:rPr lang="en-US" sz="7200" dirty="0">
                <a:latin typeface="AvenirNext LT Pro Regular" panose="020B0503020202020204" pitchFamily="34" charset="0"/>
              </a:rPr>
            </a:br>
            <a:r>
              <a:rPr lang="en-US" sz="7200" dirty="0">
                <a:latin typeface="AvenirNext LT Pro Regular" panose="020B0503020202020204" pitchFamily="34" charset="0"/>
              </a:rPr>
              <a:t>66xxxx	Planning, Policy and Coordination</a:t>
            </a:r>
            <a:br>
              <a:rPr lang="en-US" sz="7200" dirty="0">
                <a:latin typeface="AvenirNext LT Pro Regular" panose="020B0503020202020204" pitchFamily="34" charset="0"/>
              </a:rPr>
            </a:br>
            <a:br>
              <a:rPr lang="en-US" sz="7200" dirty="0">
                <a:latin typeface="AvenirNext LT Pro Regular" panose="020B0503020202020204" pitchFamily="34" charset="0"/>
              </a:rPr>
            </a:br>
            <a:br>
              <a:rPr lang="en-US" sz="7200" dirty="0">
                <a:latin typeface="AvenirNext LT Pro Regular" panose="020B0503020202020204" pitchFamily="34" charset="0"/>
              </a:rPr>
            </a:br>
            <a:br>
              <a:rPr lang="en-US" sz="7200" dirty="0">
                <a:latin typeface="AvenirNext LT Pro Regular" panose="020B0503020202020204" pitchFamily="34" charset="0"/>
              </a:rPr>
            </a:br>
            <a:br>
              <a:rPr lang="en-US" sz="7200" dirty="0">
                <a:latin typeface="AvenirNext LT Pro Regular" panose="020B0503020202020204" pitchFamily="34" charset="0"/>
              </a:rPr>
            </a:br>
            <a:br>
              <a:rPr lang="en-US" sz="7200" dirty="0">
                <a:latin typeface="AvenirNext LT Pro Regular" panose="020B0503020202020204" pitchFamily="34" charset="0"/>
              </a:rPr>
            </a:br>
            <a:r>
              <a:rPr lang="en-US" sz="7200" dirty="0">
                <a:latin typeface="AvenirNext LT Pro Regular" panose="020B0503020202020204" pitchFamily="34" charset="0"/>
              </a:rPr>
              <a:t>67xxxx       General Institutional Support Services</a:t>
            </a:r>
            <a:br>
              <a:rPr lang="en-US" sz="7200" dirty="0">
                <a:latin typeface="AvenirNext LT Pro Regular" panose="020B0503020202020204" pitchFamily="34" charset="0"/>
              </a:rPr>
            </a:br>
            <a:br>
              <a:rPr lang="en-US" sz="7200" dirty="0">
                <a:latin typeface="AvenirNext LT Pro Regular" panose="020B0503020202020204" pitchFamily="34" charset="0"/>
              </a:rPr>
            </a:br>
            <a:r>
              <a:rPr lang="en-US" sz="7200" dirty="0">
                <a:latin typeface="AvenirNext LT Pro Regular" panose="020B0503020202020204" pitchFamily="34" charset="0"/>
              </a:rPr>
              <a:t>68xxxx       Community Service/Economic Development</a:t>
            </a:r>
            <a:br>
              <a:rPr lang="en-US" sz="7200" dirty="0">
                <a:latin typeface="AvenirNext LT Pro Regular" panose="020B0503020202020204" pitchFamily="34" charset="0"/>
              </a:rPr>
            </a:br>
            <a:br>
              <a:rPr lang="en-US" sz="7200" dirty="0">
                <a:latin typeface="AvenirNext LT Pro Regular" panose="020B0503020202020204" pitchFamily="34" charset="0"/>
              </a:rPr>
            </a:br>
            <a:r>
              <a:rPr lang="en-US" sz="7200" dirty="0">
                <a:latin typeface="AvenirNext LT Pro Regular" panose="020B0503020202020204" pitchFamily="34" charset="0"/>
              </a:rPr>
              <a:t>69xxxx        Ancillary Services</a:t>
            </a:r>
            <a:br>
              <a:rPr lang="en-US" sz="7200" dirty="0">
                <a:latin typeface="AvenirNext LT Pro Regular" panose="020B0503020202020204" pitchFamily="34" charset="0"/>
              </a:rPr>
            </a:br>
            <a:br>
              <a:rPr lang="en-US" sz="7200" dirty="0">
                <a:latin typeface="AvenirNext LT Pro Regular" panose="020B0503020202020204" pitchFamily="34" charset="0"/>
              </a:rPr>
            </a:br>
            <a:r>
              <a:rPr lang="en-US" sz="7200" dirty="0">
                <a:latin typeface="AvenirNext LT Pro Regular" panose="020B0503020202020204" pitchFamily="34" charset="0"/>
              </a:rPr>
              <a:t>70xxxx        Auxiliary Operations</a:t>
            </a:r>
            <a:br>
              <a:rPr lang="en-US" sz="7200" dirty="0">
                <a:latin typeface="AvenirNext LT Pro Regular" panose="020B0503020202020204" pitchFamily="34" charset="0"/>
              </a:rPr>
            </a:br>
            <a:br>
              <a:rPr lang="en-US" sz="7200" dirty="0">
                <a:latin typeface="AvenirNext LT Pro Regular" panose="020B0503020202020204" pitchFamily="34" charset="0"/>
              </a:rPr>
            </a:br>
            <a:r>
              <a:rPr lang="en-US" sz="7200" dirty="0">
                <a:latin typeface="AvenirNext LT Pro Regular" panose="020B0503020202020204" pitchFamily="34" charset="0"/>
              </a:rPr>
              <a:t>71xxxx        Physical Property &amp; Related Acquisitions</a:t>
            </a:r>
            <a:br>
              <a:rPr lang="en-US" sz="7200" dirty="0">
                <a:latin typeface="AvenirNext LT Pro Regular" panose="020B0503020202020204" pitchFamily="34" charset="0"/>
              </a:rPr>
            </a:br>
            <a:br>
              <a:rPr lang="en-US" sz="7200" dirty="0">
                <a:latin typeface="AvenirNext LT Pro Regular" panose="020B0503020202020204" pitchFamily="34" charset="0"/>
              </a:rPr>
            </a:br>
            <a:r>
              <a:rPr lang="en-US" sz="7200" dirty="0">
                <a:latin typeface="AvenirNext LT Pro Regular" panose="020B0503020202020204" pitchFamily="34" charset="0"/>
              </a:rPr>
              <a:t>72xxxx        Long-Term Debt and Other Financing</a:t>
            </a:r>
            <a:br>
              <a:rPr lang="en-US" sz="7200" dirty="0">
                <a:latin typeface="AvenirNext LT Pro Regular" panose="020B0503020202020204" pitchFamily="34" charset="0"/>
              </a:rPr>
            </a:br>
            <a:br>
              <a:rPr lang="en-US" sz="7200" dirty="0">
                <a:latin typeface="AvenirNext LT Pro Regular" panose="020B0503020202020204" pitchFamily="34" charset="0"/>
              </a:rPr>
            </a:br>
            <a:r>
              <a:rPr lang="en-US" sz="7200" dirty="0">
                <a:latin typeface="AvenirNext LT Pro Regular" panose="020B0503020202020204" pitchFamily="34" charset="0"/>
              </a:rPr>
              <a:t>73xxxx        Transfers, Student Aid, and Other Outgo</a:t>
            </a:r>
          </a:p>
          <a:p>
            <a:pPr marL="0" lvl="0" indent="0">
              <a:buNone/>
            </a:pPr>
            <a:endParaRPr lang="en-US" sz="5500" dirty="0">
              <a:latin typeface="AvenirNext LT Pro Regular" panose="020B0503020202020204" pitchFamily="34" charset="0"/>
            </a:endParaRPr>
          </a:p>
        </p:txBody>
      </p:sp>
      <p:sp>
        <p:nvSpPr>
          <p:cNvPr id="2" name="TextBox 1"/>
          <p:cNvSpPr txBox="1"/>
          <p:nvPr/>
        </p:nvSpPr>
        <p:spPr>
          <a:xfrm>
            <a:off x="1102469" y="6088558"/>
            <a:ext cx="9716343" cy="646331"/>
          </a:xfrm>
          <a:prstGeom prst="rect">
            <a:avLst/>
          </a:prstGeom>
          <a:noFill/>
        </p:spPr>
        <p:txBody>
          <a:bodyPr wrap="square" rtlCol="0">
            <a:spAutoFit/>
          </a:bodyPr>
          <a:lstStyle/>
          <a:p>
            <a:pPr algn="ctr"/>
            <a:r>
              <a:rPr lang="en-US" sz="1800" b="1" dirty="0">
                <a:solidFill>
                  <a:srgbClr val="FF9900"/>
                </a:solidFill>
                <a:latin typeface="AvenirNext LT Pro Regular" panose="020B0503020202020204" pitchFamily="34" charset="0"/>
              </a:rPr>
              <a:t>Reminder:  The Chancellor’s Office requires the use of standard </a:t>
            </a:r>
            <a:br>
              <a:rPr lang="en-US" sz="1800" b="1" dirty="0">
                <a:solidFill>
                  <a:srgbClr val="FF9900"/>
                </a:solidFill>
                <a:latin typeface="AvenirNext LT Pro Regular" panose="020B0503020202020204" pitchFamily="34" charset="0"/>
              </a:rPr>
            </a:br>
            <a:r>
              <a:rPr lang="en-US" sz="1800" b="1" dirty="0">
                <a:solidFill>
                  <a:srgbClr val="FF9900"/>
                </a:solidFill>
                <a:latin typeface="AvenirNext LT Pro Regular" panose="020B0503020202020204" pitchFamily="34" charset="0"/>
              </a:rPr>
              <a:t>Program codes for both financial and compliance reporting.</a:t>
            </a:r>
          </a:p>
        </p:txBody>
      </p:sp>
      <p:sp>
        <p:nvSpPr>
          <p:cNvPr id="4" name="Slide Number Placeholder 3"/>
          <p:cNvSpPr>
            <a:spLocks noGrp="1"/>
          </p:cNvSpPr>
          <p:nvPr>
            <p:ph type="sldNum" sz="quarter" idx="12"/>
          </p:nvPr>
        </p:nvSpPr>
        <p:spPr>
          <a:xfrm>
            <a:off x="10818813" y="6324601"/>
            <a:ext cx="609599" cy="380999"/>
          </a:xfrm>
        </p:spPr>
        <p:txBody>
          <a:bodyPr/>
          <a:lstStyle/>
          <a:p>
            <a:fld id="{DA60BA0E-20D0-4E7C-B286-26C960A6788F}" type="slidenum">
              <a:rPr lang="en-US" smtClean="0"/>
              <a:pPr/>
              <a:t>10</a:t>
            </a:fld>
            <a:endParaRPr lang="en-US" dirty="0"/>
          </a:p>
        </p:txBody>
      </p:sp>
    </p:spTree>
    <p:extLst>
      <p:ext uri="{BB962C8B-B14F-4D97-AF65-F5344CB8AC3E}">
        <p14:creationId xmlns:p14="http://schemas.microsoft.com/office/powerpoint/2010/main" val="373126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 calcmode="lin" valueType="num">
                                      <p:cBhvr additive="base">
                                        <p:cTn id="18"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additive="base">
                                        <p:cTn id="2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688" y="3284813"/>
            <a:ext cx="7008574" cy="1930400"/>
          </a:xfrm>
        </p:spPr>
        <p:txBody>
          <a:bodyPr>
            <a:normAutofit fontScale="90000"/>
          </a:bodyPr>
          <a:lstStyle/>
          <a:p>
            <a:r>
              <a:rPr lang="en-US" dirty="0">
                <a:latin typeface="AvenirNext LT Pro Heavy" panose="020B0903020202020204" pitchFamily="34" charset="0"/>
              </a:rPr>
              <a:t>Budget Process Overview</a:t>
            </a:r>
            <a:br>
              <a:rPr lang="en-US" dirty="0"/>
            </a:br>
            <a:endParaRPr lang="en-US" dirty="0"/>
          </a:p>
        </p:txBody>
      </p:sp>
      <p:sp>
        <p:nvSpPr>
          <p:cNvPr id="3" name="Text Placeholder 2"/>
          <p:cNvSpPr>
            <a:spLocks noGrp="1"/>
          </p:cNvSpPr>
          <p:nvPr>
            <p:ph type="body" idx="1"/>
          </p:nvPr>
        </p:nvSpPr>
        <p:spPr>
          <a:xfrm>
            <a:off x="807688" y="1981200"/>
            <a:ext cx="7008574" cy="1296987"/>
          </a:xfrm>
        </p:spPr>
        <p:txBody>
          <a:bodyPr/>
          <a:lstStyle/>
          <a:p>
            <a:r>
              <a:rPr lang="en-US" dirty="0">
                <a:latin typeface="AvenirNext LT Pro Heavy" panose="020B0903020202020204" pitchFamily="34" charset="0"/>
              </a:rPr>
              <a:t>Section Two:</a:t>
            </a:r>
          </a:p>
        </p:txBody>
      </p:sp>
    </p:spTree>
    <p:extLst>
      <p:ext uri="{BB962C8B-B14F-4D97-AF65-F5344CB8AC3E}">
        <p14:creationId xmlns:p14="http://schemas.microsoft.com/office/powerpoint/2010/main" val="67851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0"/>
            <a:ext cx="10157354" cy="1066800"/>
          </a:xfrm>
        </p:spPr>
        <p:txBody>
          <a:bodyPr/>
          <a:lstStyle/>
          <a:p>
            <a:r>
              <a:rPr lang="en-US" dirty="0">
                <a:latin typeface="AvenirNext LT Pro Heavy" panose="020B0903020202020204" pitchFamily="34" charset="0"/>
              </a:rPr>
              <a:t>Budget Process Overview</a:t>
            </a:r>
            <a:endParaRPr lang="en-US" dirty="0"/>
          </a:p>
        </p:txBody>
      </p:sp>
      <p:graphicFrame>
        <p:nvGraphicFramePr>
          <p:cNvPr id="4" name="Content Placeholder 3" descr="Vertical Bullet List"/>
          <p:cNvGraphicFramePr>
            <a:graphicFrameLocks noGrp="1"/>
          </p:cNvGraphicFramePr>
          <p:nvPr>
            <p:ph sz="half" idx="1"/>
            <p:extLst>
              <p:ext uri="{D42A27DB-BD31-4B8C-83A1-F6EECF244321}">
                <p14:modId xmlns:p14="http://schemas.microsoft.com/office/powerpoint/2010/main" val="1183480435"/>
              </p:ext>
            </p:extLst>
          </p:nvPr>
        </p:nvGraphicFramePr>
        <p:xfrm>
          <a:off x="760412" y="1232452"/>
          <a:ext cx="10058400" cy="5565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151812" y="1295400"/>
            <a:ext cx="3429000" cy="4524315"/>
          </a:xfrm>
          <a:prstGeom prst="rect">
            <a:avLst/>
          </a:prstGeom>
          <a:noFill/>
        </p:spPr>
        <p:txBody>
          <a:bodyPr wrap="square" rtlCol="0">
            <a:spAutoFit/>
          </a:bodyPr>
          <a:lstStyle/>
          <a:p>
            <a:r>
              <a:rPr lang="en-US" sz="1800" b="1" dirty="0">
                <a:latin typeface="AvenirNext LT Pro Medium" panose="020B0603020202020204" pitchFamily="34" charset="0"/>
              </a:rPr>
              <a:t>Once Budget Builder Closes:</a:t>
            </a:r>
          </a:p>
          <a:p>
            <a:pPr marL="342900" indent="-342900">
              <a:buFont typeface="+mj-lt"/>
              <a:buAutoNum type="arabicPeriod"/>
            </a:pPr>
            <a:r>
              <a:rPr lang="en-US" sz="1800" dirty="0">
                <a:latin typeface="AvenirNext LT Pro Regular" panose="020B0503020202020204" pitchFamily="34" charset="0"/>
              </a:rPr>
              <a:t>Fiscal Services consolidates the Budget Builder results for the entire district.</a:t>
            </a:r>
          </a:p>
          <a:p>
            <a:pPr marL="342900" indent="-342900">
              <a:buFont typeface="+mj-lt"/>
              <a:buAutoNum type="arabicPeriod"/>
            </a:pPr>
            <a:r>
              <a:rPr lang="en-US" sz="1800" dirty="0">
                <a:latin typeface="AvenirNext LT Pro Regular" panose="020B0503020202020204" pitchFamily="34" charset="0"/>
              </a:rPr>
              <a:t>Senior Management reviews the Tentative Budget and directs final adjustments.</a:t>
            </a:r>
          </a:p>
          <a:p>
            <a:pPr marL="342900" indent="-342900">
              <a:buFont typeface="+mj-lt"/>
              <a:buAutoNum type="arabicPeriod"/>
            </a:pPr>
            <a:r>
              <a:rPr lang="en-US" sz="1800" dirty="0">
                <a:latin typeface="AvenirNext LT Pro Regular" panose="020B0503020202020204" pitchFamily="34" charset="0"/>
              </a:rPr>
              <a:t>Fiscal Services prepares the Tentative Budget document for the June Board of Trustees’ meeting.</a:t>
            </a:r>
          </a:p>
          <a:p>
            <a:pPr marL="342900" indent="-342900">
              <a:buFont typeface="+mj-lt"/>
              <a:buAutoNum type="arabicPeriod"/>
            </a:pPr>
            <a:r>
              <a:rPr lang="en-US" sz="1800" dirty="0">
                <a:latin typeface="AvenirNext LT Pro Regular" panose="020B0503020202020204" pitchFamily="34" charset="0"/>
              </a:rPr>
              <a:t>Senior Management directs Fiscal Services on updates for the Adoption Budget presented at the August Board of Trustees’ meeting.</a:t>
            </a:r>
          </a:p>
        </p:txBody>
      </p:sp>
      <p:sp>
        <p:nvSpPr>
          <p:cNvPr id="6" name="Slide Number Placeholder 5"/>
          <p:cNvSpPr>
            <a:spLocks noGrp="1"/>
          </p:cNvSpPr>
          <p:nvPr>
            <p:ph type="sldNum" sz="quarter" idx="12"/>
          </p:nvPr>
        </p:nvSpPr>
        <p:spPr/>
        <p:txBody>
          <a:bodyPr/>
          <a:lstStyle/>
          <a:p>
            <a:fld id="{EB37DED6-D4C7-42EE-AB49-D2E39E64FDE4}" type="slidenum">
              <a:rPr lang="en-US" smtClean="0"/>
              <a:pPr/>
              <a:t>12</a:t>
            </a:fld>
            <a:endParaRPr lang="en-US" dirty="0"/>
          </a:p>
        </p:txBody>
      </p:sp>
    </p:spTree>
    <p:extLst>
      <p:ext uri="{BB962C8B-B14F-4D97-AF65-F5344CB8AC3E}">
        <p14:creationId xmlns:p14="http://schemas.microsoft.com/office/powerpoint/2010/main" val="215972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81" y="3133808"/>
            <a:ext cx="7008574" cy="1930400"/>
          </a:xfrm>
        </p:spPr>
        <p:txBody>
          <a:bodyPr/>
          <a:lstStyle/>
          <a:p>
            <a:r>
              <a:rPr lang="en-US" dirty="0">
                <a:latin typeface="AvenirNext LT Pro Heavy" panose="020B0903020202020204" pitchFamily="34" charset="0"/>
              </a:rPr>
              <a:t>Budget Development</a:t>
            </a:r>
          </a:p>
        </p:txBody>
      </p:sp>
      <p:sp>
        <p:nvSpPr>
          <p:cNvPr id="3" name="Text Placeholder 2"/>
          <p:cNvSpPr>
            <a:spLocks noGrp="1"/>
          </p:cNvSpPr>
          <p:nvPr>
            <p:ph type="body" idx="1"/>
          </p:nvPr>
        </p:nvSpPr>
        <p:spPr>
          <a:xfrm>
            <a:off x="827043" y="1828800"/>
            <a:ext cx="7008574" cy="1296987"/>
          </a:xfrm>
        </p:spPr>
        <p:txBody>
          <a:bodyPr/>
          <a:lstStyle/>
          <a:p>
            <a:r>
              <a:rPr lang="en-US" dirty="0">
                <a:latin typeface="AvenirNext LT Pro Heavy" panose="020B0903020202020204" pitchFamily="34" charset="0"/>
              </a:rPr>
              <a:t>Section Three:</a:t>
            </a:r>
          </a:p>
        </p:txBody>
      </p:sp>
    </p:spTree>
    <p:extLst>
      <p:ext uri="{BB962C8B-B14F-4D97-AF65-F5344CB8AC3E}">
        <p14:creationId xmlns:p14="http://schemas.microsoft.com/office/powerpoint/2010/main" val="121096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Next LT Pro Medium" panose="020B0603020202020204" pitchFamily="34" charset="0"/>
              </a:rPr>
              <a:t>Budget and Financial Responsibilities</a:t>
            </a:r>
            <a:endParaRPr lang="en-US" dirty="0">
              <a:effectLst/>
              <a:latin typeface="AvenirNext LT Pro Medium" panose="020B0603020202020204" pitchFamily="34" charset="0"/>
            </a:endParaRPr>
          </a:p>
        </p:txBody>
      </p:sp>
      <p:graphicFrame>
        <p:nvGraphicFramePr>
          <p:cNvPr id="4" name="Content Placeholder 3" descr="Vertical Bullet List"/>
          <p:cNvGraphicFramePr>
            <a:graphicFrameLocks noGrp="1"/>
          </p:cNvGraphicFramePr>
          <p:nvPr>
            <p:ph sz="half" idx="1"/>
            <p:extLst>
              <p:ext uri="{D42A27DB-BD31-4B8C-83A1-F6EECF244321}">
                <p14:modId xmlns:p14="http://schemas.microsoft.com/office/powerpoint/2010/main" val="2739120183"/>
              </p:ext>
            </p:extLst>
          </p:nvPr>
        </p:nvGraphicFramePr>
        <p:xfrm>
          <a:off x="1141412" y="2362200"/>
          <a:ext cx="9777411"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a:xfrm>
            <a:off x="1147805" y="1600200"/>
            <a:ext cx="9975807" cy="381000"/>
          </a:xfrm>
        </p:spPr>
        <p:txBody>
          <a:bodyPr>
            <a:normAutofit fontScale="92500" lnSpcReduction="10000"/>
          </a:bodyPr>
          <a:lstStyle/>
          <a:p>
            <a:pPr marL="0" indent="0">
              <a:buNone/>
            </a:pPr>
            <a:r>
              <a:rPr lang="en-US" sz="2000" dirty="0">
                <a:latin typeface="AvenirNext LT Pro Regular" panose="020B0503020202020204" pitchFamily="34" charset="0"/>
              </a:rPr>
              <a:t>College of Marin teams have various budget development responsibilities:</a:t>
            </a:r>
          </a:p>
        </p:txBody>
      </p:sp>
      <p:sp>
        <p:nvSpPr>
          <p:cNvPr id="5" name="Slide Number Placeholder 4"/>
          <p:cNvSpPr>
            <a:spLocks noGrp="1"/>
          </p:cNvSpPr>
          <p:nvPr>
            <p:ph type="sldNum" sz="quarter" idx="12"/>
          </p:nvPr>
        </p:nvSpPr>
        <p:spPr/>
        <p:txBody>
          <a:bodyPr/>
          <a:lstStyle/>
          <a:p>
            <a:fld id="{EB37DED6-D4C7-42EE-AB49-D2E39E64FDE4}" type="slidenum">
              <a:rPr lang="en-US" smtClean="0"/>
              <a:pPr/>
              <a:t>14</a:t>
            </a:fld>
            <a:endParaRPr lang="en-US" dirty="0"/>
          </a:p>
        </p:txBody>
      </p:sp>
    </p:spTree>
    <p:extLst>
      <p:ext uri="{BB962C8B-B14F-4D97-AF65-F5344CB8AC3E}">
        <p14:creationId xmlns:p14="http://schemas.microsoft.com/office/powerpoint/2010/main" val="349821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Next LT Pro Medium" panose="020B0603020202020204" pitchFamily="34" charset="0"/>
              </a:rPr>
              <a:t>Using the Budget Builder</a:t>
            </a:r>
            <a:endParaRPr lang="en-US" dirty="0">
              <a:effectLst/>
              <a:latin typeface="AvenirNext LT Pro Medium" panose="020B0603020202020204" pitchFamily="34" charset="0"/>
            </a:endParaRPr>
          </a:p>
        </p:txBody>
      </p:sp>
      <p:sp>
        <p:nvSpPr>
          <p:cNvPr id="3" name="Content Placeholder 2"/>
          <p:cNvSpPr>
            <a:spLocks noGrp="1"/>
          </p:cNvSpPr>
          <p:nvPr>
            <p:ph sz="half" idx="1"/>
          </p:nvPr>
        </p:nvSpPr>
        <p:spPr>
          <a:xfrm>
            <a:off x="1117309" y="1600200"/>
            <a:ext cx="10157354" cy="1828800"/>
          </a:xfrm>
        </p:spPr>
        <p:txBody>
          <a:bodyPr>
            <a:normAutofit fontScale="70000" lnSpcReduction="20000"/>
          </a:bodyPr>
          <a:lstStyle/>
          <a:p>
            <a:pPr marL="0" indent="0">
              <a:buNone/>
            </a:pPr>
            <a:r>
              <a:rPr lang="en-US" b="1" dirty="0">
                <a:latin typeface="AvenirNext LT Pro Regular" panose="020B0503020202020204" pitchFamily="34" charset="0"/>
              </a:rPr>
              <a:t>The Budget Builder provides the following benefits:</a:t>
            </a:r>
          </a:p>
          <a:p>
            <a:pPr lvl="0"/>
            <a:r>
              <a:rPr lang="en-US" dirty="0">
                <a:latin typeface="AvenirNext LT Pro Regular" panose="020B0503020202020204" pitchFamily="34" charset="0"/>
              </a:rPr>
              <a:t>Budget Managers may input several line-item budget details within a specific budget FOAP.</a:t>
            </a:r>
          </a:p>
          <a:p>
            <a:pPr lvl="0"/>
            <a:r>
              <a:rPr lang="en-US" dirty="0">
                <a:latin typeface="AvenirNext LT Pro Regular" panose="020B0503020202020204" pitchFamily="34" charset="0"/>
              </a:rPr>
              <a:t>Drill-down capability on the “Actual” column to view employee-level entries from the payroll system.</a:t>
            </a:r>
          </a:p>
          <a:p>
            <a:pPr lvl="0"/>
            <a:r>
              <a:rPr lang="en-US" dirty="0">
                <a:latin typeface="AvenirNext LT Pro Regular" panose="020B0503020202020204" pitchFamily="34" charset="0"/>
              </a:rPr>
              <a:t>Is available throughout the year for Budget Managers to review budget details.</a:t>
            </a:r>
            <a:endParaRPr lang="en-US" dirty="0"/>
          </a:p>
        </p:txBody>
      </p:sp>
      <p:sp>
        <p:nvSpPr>
          <p:cNvPr id="4" name="Content Placeholder 3"/>
          <p:cNvSpPr>
            <a:spLocks noGrp="1"/>
          </p:cNvSpPr>
          <p:nvPr>
            <p:ph sz="half" idx="2"/>
          </p:nvPr>
        </p:nvSpPr>
        <p:spPr>
          <a:xfrm>
            <a:off x="1112408" y="3505200"/>
            <a:ext cx="10162255" cy="1828800"/>
          </a:xfrm>
        </p:spPr>
        <p:txBody>
          <a:bodyPr>
            <a:normAutofit fontScale="70000" lnSpcReduction="20000"/>
          </a:bodyPr>
          <a:lstStyle/>
          <a:p>
            <a:pPr marL="0" indent="0">
              <a:buNone/>
            </a:pPr>
            <a:r>
              <a:rPr lang="en-US" b="1" dirty="0">
                <a:latin typeface="AvenirNext LT Pro Regular" panose="020B0503020202020204" pitchFamily="34" charset="0"/>
              </a:rPr>
              <a:t>To access the Budget Builder:</a:t>
            </a:r>
          </a:p>
          <a:p>
            <a:pPr lvl="0"/>
            <a:r>
              <a:rPr lang="en-US" dirty="0">
                <a:latin typeface="AvenirNext LT Pro Regular" panose="020B0503020202020204" pitchFamily="34" charset="0"/>
              </a:rPr>
              <a:t>Log onto the MyCOM portal using your College of Marin network credentials.</a:t>
            </a:r>
          </a:p>
          <a:p>
            <a:pPr lvl="0"/>
            <a:r>
              <a:rPr lang="en-US" dirty="0">
                <a:latin typeface="AvenirNext LT Pro Regular" panose="020B0503020202020204" pitchFamily="34" charset="0"/>
              </a:rPr>
              <a:t>On the Finance Dashboard under the Miscellaneous section, click on the “Budget Builder” link.</a:t>
            </a:r>
          </a:p>
          <a:p>
            <a:pPr lvl="0"/>
            <a:r>
              <a:rPr lang="en-US" dirty="0">
                <a:latin typeface="AvenirNext LT Pro Regular" panose="020B0503020202020204" pitchFamily="34" charset="0"/>
              </a:rPr>
              <a:t>Alternatively, you may access the Budget Builder portal directly via</a:t>
            </a:r>
            <a:r>
              <a:rPr lang="en-US" dirty="0">
                <a:latin typeface="AvenirNext LT Pro Medium" panose="020B0603020202020204"/>
              </a:rPr>
              <a:t> </a:t>
            </a:r>
            <a:r>
              <a:rPr lang="en-US" u="sng" dirty="0">
                <a:latin typeface="AvenirNext LT Pro Regular" panose="020B0503020202020204"/>
                <a:hlinkClick r:id="rId3"/>
              </a:rPr>
              <a:t>https://netapps.marin.edu/Portal/Budget/BudgetBuilder.aspx</a:t>
            </a:r>
            <a:r>
              <a:rPr lang="en-US" dirty="0">
                <a:latin typeface="AvenirNext LT Pro Regular" panose="020B0503020202020204"/>
                <a:hlinkClick r:id="rId3"/>
              </a:rPr>
              <a:t>.</a:t>
            </a:r>
            <a:endParaRPr lang="en-US" dirty="0">
              <a:latin typeface="AvenirNext LT Pro Regular" panose="020B0503020202020204"/>
            </a:endParaRPr>
          </a:p>
          <a:p>
            <a:endParaRPr lang="en-US" dirty="0"/>
          </a:p>
        </p:txBody>
      </p:sp>
      <p:sp>
        <p:nvSpPr>
          <p:cNvPr id="7" name="TextBox 6"/>
          <p:cNvSpPr txBox="1"/>
          <p:nvPr/>
        </p:nvSpPr>
        <p:spPr>
          <a:xfrm>
            <a:off x="1146915" y="5410200"/>
            <a:ext cx="9900497" cy="584775"/>
          </a:xfrm>
          <a:prstGeom prst="rect">
            <a:avLst/>
          </a:prstGeom>
          <a:noFill/>
        </p:spPr>
        <p:txBody>
          <a:bodyPr wrap="square" rtlCol="0">
            <a:spAutoFit/>
          </a:bodyPr>
          <a:lstStyle/>
          <a:p>
            <a:r>
              <a:rPr lang="en-US" sz="1600" b="1" dirty="0">
                <a:solidFill>
                  <a:srgbClr val="FF9900"/>
                </a:solidFill>
                <a:latin typeface="AvenirNext LT Pro Regular" panose="020B0503020202020204" pitchFamily="34" charset="0"/>
              </a:rPr>
              <a:t>Notes:  Fiscal Services will provide individual demonstrations and hands-on training to Budget Managers for data entry.  </a:t>
            </a:r>
          </a:p>
        </p:txBody>
      </p:sp>
      <p:sp>
        <p:nvSpPr>
          <p:cNvPr id="6" name="Slide Number Placeholder 5"/>
          <p:cNvSpPr>
            <a:spLocks noGrp="1"/>
          </p:cNvSpPr>
          <p:nvPr>
            <p:ph type="sldNum" sz="quarter" idx="12"/>
          </p:nvPr>
        </p:nvSpPr>
        <p:spPr/>
        <p:txBody>
          <a:bodyPr/>
          <a:lstStyle/>
          <a:p>
            <a:fld id="{EB37DED6-D4C7-42EE-AB49-D2E39E64FDE4}" type="slidenum">
              <a:rPr lang="en-US" smtClean="0"/>
              <a:pPr/>
              <a:t>15</a:t>
            </a:fld>
            <a:endParaRPr lang="en-US" dirty="0"/>
          </a:p>
        </p:txBody>
      </p:sp>
    </p:spTree>
    <p:extLst>
      <p:ext uri="{BB962C8B-B14F-4D97-AF65-F5344CB8AC3E}">
        <p14:creationId xmlns:p14="http://schemas.microsoft.com/office/powerpoint/2010/main" val="180327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additive="base">
                                        <p:cTn id="3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additive="base">
                                        <p:cTn id="3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Next LT Pro Medium" panose="020B0603020202020204" pitchFamily="34" charset="0"/>
              </a:rPr>
              <a:t>Allocating Your Discretionary Budget</a:t>
            </a:r>
            <a:endParaRPr lang="en-US" dirty="0">
              <a:effectLst/>
              <a:latin typeface="AvenirNext LT Pro Medium" panose="020B0603020202020204" pitchFamily="34" charset="0"/>
            </a:endParaRPr>
          </a:p>
        </p:txBody>
      </p:sp>
      <p:sp>
        <p:nvSpPr>
          <p:cNvPr id="5" name="Text Placeholder 4"/>
          <p:cNvSpPr>
            <a:spLocks noGrp="1"/>
          </p:cNvSpPr>
          <p:nvPr>
            <p:ph type="body" idx="1"/>
          </p:nvPr>
        </p:nvSpPr>
        <p:spPr>
          <a:xfrm>
            <a:off x="1370013" y="5410199"/>
            <a:ext cx="9677400" cy="914401"/>
          </a:xfrm>
        </p:spPr>
        <p:txBody>
          <a:bodyPr/>
          <a:lstStyle/>
          <a:p>
            <a:pPr algn="ctr"/>
            <a:r>
              <a:rPr lang="en-US" sz="1800" dirty="0">
                <a:solidFill>
                  <a:srgbClr val="FF9900"/>
                </a:solidFill>
                <a:latin typeface="AvenirNext LT Pro Regular" panose="020B0503020202020204" pitchFamily="34" charset="0"/>
              </a:rPr>
              <a:t>Reminder:  After the start of the new fiscal year, budget transfers would be </a:t>
            </a:r>
            <a:br>
              <a:rPr lang="en-US" sz="1800" dirty="0">
                <a:solidFill>
                  <a:srgbClr val="FF9900"/>
                </a:solidFill>
                <a:latin typeface="AvenirNext LT Pro Regular" panose="020B0503020202020204" pitchFamily="34" charset="0"/>
              </a:rPr>
            </a:br>
            <a:r>
              <a:rPr lang="en-US" sz="1800" dirty="0">
                <a:solidFill>
                  <a:srgbClr val="FF9900"/>
                </a:solidFill>
                <a:latin typeface="AvenirNext LT Pro Regular" panose="020B0503020202020204" pitchFamily="34" charset="0"/>
              </a:rPr>
              <a:t>needed to reallocate discretionary funds within the same fund.</a:t>
            </a:r>
          </a:p>
        </p:txBody>
      </p:sp>
      <p:sp>
        <p:nvSpPr>
          <p:cNvPr id="3" name="Content Placeholder 2"/>
          <p:cNvSpPr>
            <a:spLocks noGrp="1"/>
          </p:cNvSpPr>
          <p:nvPr>
            <p:ph sz="half" idx="2"/>
          </p:nvPr>
        </p:nvSpPr>
        <p:spPr>
          <a:xfrm>
            <a:off x="1117309" y="1473200"/>
            <a:ext cx="4977103" cy="3860800"/>
          </a:xfrm>
        </p:spPr>
        <p:txBody>
          <a:bodyPr>
            <a:normAutofit/>
          </a:bodyPr>
          <a:lstStyle/>
          <a:p>
            <a:r>
              <a:rPr lang="en-US" sz="2200" dirty="0">
                <a:latin typeface="AvenirNext LT Pro Regular" panose="020B0503020202020204" pitchFamily="34" charset="0"/>
              </a:rPr>
              <a:t>Budget Managers should allocate discretionary dollars between Organization codes within the same fund.  </a:t>
            </a:r>
          </a:p>
          <a:p>
            <a:r>
              <a:rPr lang="en-US" sz="2200" dirty="0">
                <a:latin typeface="AvenirNext LT Pro Regular" panose="020B0503020202020204" pitchFamily="34" charset="0"/>
              </a:rPr>
              <a:t>In other words, if a Budget Manager has two Organizations under management, then the manager may allocate the discretionary budget between the two Organization Codes.</a:t>
            </a:r>
          </a:p>
        </p:txBody>
      </p:sp>
      <p:sp>
        <p:nvSpPr>
          <p:cNvPr id="4" name="Content Placeholder 3"/>
          <p:cNvSpPr>
            <a:spLocks noGrp="1"/>
          </p:cNvSpPr>
          <p:nvPr>
            <p:ph sz="quarter" idx="4"/>
          </p:nvPr>
        </p:nvSpPr>
        <p:spPr>
          <a:xfrm>
            <a:off x="6297558" y="1473200"/>
            <a:ext cx="4978453" cy="4013200"/>
          </a:xfrm>
        </p:spPr>
        <p:txBody>
          <a:bodyPr>
            <a:normAutofit/>
          </a:bodyPr>
          <a:lstStyle/>
          <a:p>
            <a:r>
              <a:rPr lang="en-US" sz="2200" dirty="0">
                <a:latin typeface="AvenirNext LT Pro Regular" panose="020B0503020202020204" pitchFamily="34" charset="0"/>
              </a:rPr>
              <a:t>With advanced planning, Budget Managers should try to anticipate FOAP-level expenditures to minimize the need for subsequent budget transfers.  </a:t>
            </a:r>
          </a:p>
          <a:p>
            <a:r>
              <a:rPr lang="en-US" sz="2200" dirty="0">
                <a:latin typeface="AvenirNext LT Pro Regular" panose="020B0503020202020204" pitchFamily="34" charset="0"/>
              </a:rPr>
              <a:t>The idea is to plan ahead as much as possible so funds are available in the correct FOAP when needed, and so Budget Managers have a basis for providing comments during quarterly reviews.</a:t>
            </a:r>
          </a:p>
          <a:p>
            <a:pPr marL="0" indent="0">
              <a:buNone/>
            </a:pPr>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pPr/>
              <a:t>16</a:t>
            </a:fld>
            <a:endParaRPr lang="en-US" dirty="0"/>
          </a:p>
        </p:txBody>
      </p:sp>
    </p:spTree>
    <p:extLst>
      <p:ext uri="{BB962C8B-B14F-4D97-AF65-F5344CB8AC3E}">
        <p14:creationId xmlns:p14="http://schemas.microsoft.com/office/powerpoint/2010/main" val="38888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Next LT Pro Medium" panose="020B0603020202020204" pitchFamily="34" charset="0"/>
              </a:rPr>
              <a:t>Sample Budget Allocation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5755932"/>
              </p:ext>
            </p:extLst>
          </p:nvPr>
        </p:nvGraphicFramePr>
        <p:xfrm>
          <a:off x="1306880" y="2126766"/>
          <a:ext cx="9829798" cy="2666999"/>
        </p:xfrm>
        <a:graphic>
          <a:graphicData uri="http://schemas.openxmlformats.org/drawingml/2006/table">
            <a:tbl>
              <a:tblPr firstRow="1" firstCol="1" bandRow="1">
                <a:tableStyleId>{69012ECD-51FC-41F1-AA8D-1B2483CD663E}</a:tableStyleId>
              </a:tblPr>
              <a:tblGrid>
                <a:gridCol w="2181989">
                  <a:extLst>
                    <a:ext uri="{9D8B030D-6E8A-4147-A177-3AD203B41FA5}">
                      <a16:colId xmlns:a16="http://schemas.microsoft.com/office/drawing/2014/main" val="20000"/>
                    </a:ext>
                  </a:extLst>
                </a:gridCol>
                <a:gridCol w="2107377">
                  <a:extLst>
                    <a:ext uri="{9D8B030D-6E8A-4147-A177-3AD203B41FA5}">
                      <a16:colId xmlns:a16="http://schemas.microsoft.com/office/drawing/2014/main" val="20001"/>
                    </a:ext>
                  </a:extLst>
                </a:gridCol>
                <a:gridCol w="819873">
                  <a:extLst>
                    <a:ext uri="{9D8B030D-6E8A-4147-A177-3AD203B41FA5}">
                      <a16:colId xmlns:a16="http://schemas.microsoft.com/office/drawing/2014/main" val="20002"/>
                    </a:ext>
                  </a:extLst>
                </a:gridCol>
                <a:gridCol w="819873">
                  <a:extLst>
                    <a:ext uri="{9D8B030D-6E8A-4147-A177-3AD203B41FA5}">
                      <a16:colId xmlns:a16="http://schemas.microsoft.com/office/drawing/2014/main" val="20003"/>
                    </a:ext>
                  </a:extLst>
                </a:gridCol>
                <a:gridCol w="1011610">
                  <a:extLst>
                    <a:ext uri="{9D8B030D-6E8A-4147-A177-3AD203B41FA5}">
                      <a16:colId xmlns:a16="http://schemas.microsoft.com/office/drawing/2014/main" val="20004"/>
                    </a:ext>
                  </a:extLst>
                </a:gridCol>
                <a:gridCol w="255939">
                  <a:extLst>
                    <a:ext uri="{9D8B030D-6E8A-4147-A177-3AD203B41FA5}">
                      <a16:colId xmlns:a16="http://schemas.microsoft.com/office/drawing/2014/main" val="20005"/>
                    </a:ext>
                  </a:extLst>
                </a:gridCol>
                <a:gridCol w="819873">
                  <a:extLst>
                    <a:ext uri="{9D8B030D-6E8A-4147-A177-3AD203B41FA5}">
                      <a16:colId xmlns:a16="http://schemas.microsoft.com/office/drawing/2014/main" val="20006"/>
                    </a:ext>
                  </a:extLst>
                </a:gridCol>
                <a:gridCol w="819873">
                  <a:extLst>
                    <a:ext uri="{9D8B030D-6E8A-4147-A177-3AD203B41FA5}">
                      <a16:colId xmlns:a16="http://schemas.microsoft.com/office/drawing/2014/main" val="20007"/>
                    </a:ext>
                  </a:extLst>
                </a:gridCol>
                <a:gridCol w="993391">
                  <a:extLst>
                    <a:ext uri="{9D8B030D-6E8A-4147-A177-3AD203B41FA5}">
                      <a16:colId xmlns:a16="http://schemas.microsoft.com/office/drawing/2014/main" val="20008"/>
                    </a:ext>
                  </a:extLst>
                </a:gridCol>
              </a:tblGrid>
              <a:tr h="383753">
                <a:tc>
                  <a:txBody>
                    <a:bodyPr/>
                    <a:lstStyle/>
                    <a:p>
                      <a:pPr marL="0" marR="0" algn="ctr">
                        <a:lnSpc>
                          <a:spcPct val="107000"/>
                        </a:lnSpc>
                        <a:spcBef>
                          <a:spcPts val="0"/>
                        </a:spcBef>
                        <a:spcAft>
                          <a:spcPts val="0"/>
                        </a:spcAft>
                      </a:pPr>
                      <a:r>
                        <a:rPr lang="en-US" sz="900" dirty="0">
                          <a:effectLst/>
                        </a:rPr>
                        <a:t>Account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FOAP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FY25, Org 31001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FY25, Org 31002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FY25 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900" dirty="0">
                          <a:effectLst/>
                        </a:rPr>
                        <a:t>FY26, Org 31001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FY26, Org 31002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rPr>
                        <a:t>FY26 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3694">
                <a:tc>
                  <a:txBody>
                    <a:bodyPr/>
                    <a:lstStyle/>
                    <a:p>
                      <a:pPr marL="0" marR="0">
                        <a:lnSpc>
                          <a:spcPct val="107000"/>
                        </a:lnSpc>
                        <a:spcBef>
                          <a:spcPts val="0"/>
                        </a:spcBef>
                        <a:spcAft>
                          <a:spcPts val="0"/>
                        </a:spcAft>
                      </a:pPr>
                      <a:r>
                        <a:rPr lang="en-US" sz="900" dirty="0">
                          <a:effectLst/>
                        </a:rPr>
                        <a:t>CSEA Overtime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11100-31001-21000-672000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       500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         500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       650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         650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253694">
                <a:tc>
                  <a:txBody>
                    <a:bodyPr/>
                    <a:lstStyle/>
                    <a:p>
                      <a:pPr marL="0" marR="0">
                        <a:lnSpc>
                          <a:spcPct val="107000"/>
                        </a:lnSpc>
                        <a:spcBef>
                          <a:spcPts val="0"/>
                        </a:spcBef>
                        <a:spcAft>
                          <a:spcPts val="0"/>
                        </a:spcAft>
                      </a:pPr>
                      <a:r>
                        <a:rPr lang="en-US" sz="900" dirty="0">
                          <a:effectLst/>
                        </a:rPr>
                        <a:t>CSEA Overtime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11100-31002-21000-672000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800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800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200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200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253694">
                <a:tc>
                  <a:txBody>
                    <a:bodyPr/>
                    <a:lstStyle/>
                    <a:p>
                      <a:pPr marL="0" marR="0">
                        <a:lnSpc>
                          <a:spcPct val="107000"/>
                        </a:lnSpc>
                        <a:spcBef>
                          <a:spcPts val="0"/>
                        </a:spcBef>
                        <a:spcAft>
                          <a:spcPts val="0"/>
                        </a:spcAft>
                      </a:pPr>
                      <a:r>
                        <a:rPr lang="en-US" sz="900" dirty="0">
                          <a:effectLst/>
                        </a:rPr>
                        <a:t>Part Time Salary Student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11100-31001-23010-672000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1,400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1,400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800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800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253694">
                <a:tc>
                  <a:txBody>
                    <a:bodyPr/>
                    <a:lstStyle/>
                    <a:p>
                      <a:pPr marL="0" marR="0">
                        <a:lnSpc>
                          <a:spcPct val="107000"/>
                        </a:lnSpc>
                        <a:spcBef>
                          <a:spcPts val="0"/>
                        </a:spcBef>
                        <a:spcAft>
                          <a:spcPts val="0"/>
                        </a:spcAft>
                      </a:pPr>
                      <a:r>
                        <a:rPr lang="en-US" sz="900" dirty="0">
                          <a:effectLst/>
                        </a:rPr>
                        <a:t>Part Time Salary Student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11100-31002-23010-672000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1,200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1,200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900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900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253694">
                <a:tc>
                  <a:txBody>
                    <a:bodyPr/>
                    <a:lstStyle/>
                    <a:p>
                      <a:pPr marL="0" marR="0">
                        <a:lnSpc>
                          <a:spcPct val="107000"/>
                        </a:lnSpc>
                        <a:spcBef>
                          <a:spcPts val="0"/>
                        </a:spcBef>
                        <a:spcAft>
                          <a:spcPts val="0"/>
                        </a:spcAft>
                      </a:pPr>
                      <a:r>
                        <a:rPr lang="en-US" sz="900" dirty="0">
                          <a:effectLst/>
                        </a:rPr>
                        <a:t>Other Supplies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11100-31001-45000-672000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3,500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3,500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3,900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3,900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253694">
                <a:tc>
                  <a:txBody>
                    <a:bodyPr/>
                    <a:lstStyle/>
                    <a:p>
                      <a:pPr marL="0" marR="0">
                        <a:lnSpc>
                          <a:spcPct val="107000"/>
                        </a:lnSpc>
                        <a:spcBef>
                          <a:spcPts val="0"/>
                        </a:spcBef>
                        <a:spcAft>
                          <a:spcPts val="0"/>
                        </a:spcAft>
                      </a:pPr>
                      <a:r>
                        <a:rPr lang="en-US" sz="900" dirty="0">
                          <a:effectLst/>
                        </a:rPr>
                        <a:t>Other Supplies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11100-31002-45000-672000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1,840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1,840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2,150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2,150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253694">
                <a:tc>
                  <a:txBody>
                    <a:bodyPr/>
                    <a:lstStyle/>
                    <a:p>
                      <a:pPr marL="0" marR="0">
                        <a:lnSpc>
                          <a:spcPct val="107000"/>
                        </a:lnSpc>
                        <a:spcBef>
                          <a:spcPts val="0"/>
                        </a:spcBef>
                        <a:spcAft>
                          <a:spcPts val="0"/>
                        </a:spcAft>
                      </a:pPr>
                      <a:r>
                        <a:rPr lang="en-US" sz="900" dirty="0">
                          <a:effectLst/>
                        </a:rPr>
                        <a:t>Travel and Conference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11100-31001-52000-672000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560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560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700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700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253694">
                <a:tc>
                  <a:txBody>
                    <a:bodyPr/>
                    <a:lstStyle/>
                    <a:p>
                      <a:pPr marL="0" marR="0">
                        <a:lnSpc>
                          <a:spcPct val="107000"/>
                        </a:lnSpc>
                        <a:spcBef>
                          <a:spcPts val="0"/>
                        </a:spcBef>
                        <a:spcAft>
                          <a:spcPts val="0"/>
                        </a:spcAft>
                      </a:pPr>
                      <a:r>
                        <a:rPr lang="en-US" sz="900" dirty="0">
                          <a:effectLst/>
                        </a:rPr>
                        <a:t>Travel and Conference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11100-31002-52000-672000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200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200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tc>
                  <a:txBody>
                    <a:bodyPr/>
                    <a:lstStyle/>
                    <a:p>
                      <a:pPr marL="0" marR="0">
                        <a:lnSpc>
                          <a:spcPct val="107000"/>
                        </a:lnSpc>
                        <a:spcBef>
                          <a:spcPts val="0"/>
                        </a:spcBef>
                        <a:spcAft>
                          <a:spcPts val="0"/>
                        </a:spcAft>
                      </a:pPr>
                      <a:r>
                        <a:rPr lang="en-US" sz="900" dirty="0">
                          <a:effectLst/>
                        </a:rPr>
                        <a:t>          700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700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253694">
                <a:tc gridSpan="2">
                  <a:txBody>
                    <a:bodyPr/>
                    <a:lstStyle/>
                    <a:p>
                      <a:pPr marL="0" marR="0">
                        <a:lnSpc>
                          <a:spcPct val="107000"/>
                        </a:lnSpc>
                        <a:spcBef>
                          <a:spcPts val="0"/>
                        </a:spcBef>
                        <a:spcAft>
                          <a:spcPts val="0"/>
                        </a:spcAft>
                      </a:pPr>
                      <a:r>
                        <a:rPr lang="en-US" sz="900" dirty="0">
                          <a:effectLst/>
                        </a:rPr>
                        <a:t>TOTAL DISCRETIONARY BUDGET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07000"/>
                        </a:lnSpc>
                        <a:spcBef>
                          <a:spcPts val="0"/>
                        </a:spcBef>
                        <a:spcAft>
                          <a:spcPts val="0"/>
                        </a:spcAft>
                      </a:pPr>
                      <a:r>
                        <a:rPr lang="en-US" sz="900" dirty="0">
                          <a:effectLst/>
                        </a:rPr>
                        <a:t> $    5,960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    4,040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a:t>
                      </a:r>
                      <a:r>
                        <a:rPr lang="en-US" sz="900" b="1" dirty="0">
                          <a:effectLst/>
                        </a:rPr>
                        <a:t>$    10,000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    6,050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    3,950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900" dirty="0">
                          <a:effectLst/>
                        </a:rPr>
                        <a:t> </a:t>
                      </a:r>
                      <a:r>
                        <a:rPr lang="en-US" sz="900" b="1" dirty="0">
                          <a:effectLst/>
                        </a:rPr>
                        <a:t>$    10,000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bl>
          </a:graphicData>
        </a:graphic>
      </p:graphicFrame>
      <p:sp>
        <p:nvSpPr>
          <p:cNvPr id="5" name="TextBox 4"/>
          <p:cNvSpPr txBox="1"/>
          <p:nvPr/>
        </p:nvSpPr>
        <p:spPr>
          <a:xfrm>
            <a:off x="1293811" y="1473202"/>
            <a:ext cx="10157353" cy="1015663"/>
          </a:xfrm>
          <a:prstGeom prst="rect">
            <a:avLst/>
          </a:prstGeom>
          <a:noFill/>
        </p:spPr>
        <p:txBody>
          <a:bodyPr wrap="square" rtlCol="0">
            <a:spAutoFit/>
          </a:bodyPr>
          <a:lstStyle/>
          <a:p>
            <a:r>
              <a:rPr lang="en-US" sz="1800" dirty="0">
                <a:latin typeface="AvenirNext LT Pro Regular" panose="020B0503020202020204" pitchFamily="34" charset="0"/>
              </a:rPr>
              <a:t>Here’s an example of a year-over-year discretionary budget allocation between Org codes within the same fund, assuming the Budget Manager has $10,000 to allocate in each Fiscal Year, 2025 and 2026:</a:t>
            </a:r>
          </a:p>
          <a:p>
            <a:r>
              <a:rPr lang="en-US" dirty="0"/>
              <a:t>			</a:t>
            </a:r>
          </a:p>
        </p:txBody>
      </p:sp>
      <p:sp>
        <p:nvSpPr>
          <p:cNvPr id="6" name="Slide Number Placeholder 5"/>
          <p:cNvSpPr>
            <a:spLocks noGrp="1"/>
          </p:cNvSpPr>
          <p:nvPr>
            <p:ph type="sldNum" sz="quarter" idx="12"/>
          </p:nvPr>
        </p:nvSpPr>
        <p:spPr/>
        <p:txBody>
          <a:bodyPr/>
          <a:lstStyle/>
          <a:p>
            <a:fld id="{DA60BA0E-20D0-4E7C-B286-26C960A6788F}" type="slidenum">
              <a:rPr lang="en-US" smtClean="0"/>
              <a:pPr/>
              <a:t>17</a:t>
            </a:fld>
            <a:endParaRPr lang="en-US" dirty="0"/>
          </a:p>
        </p:txBody>
      </p:sp>
      <p:sp>
        <p:nvSpPr>
          <p:cNvPr id="8" name="TextBox 7"/>
          <p:cNvSpPr txBox="1"/>
          <p:nvPr/>
        </p:nvSpPr>
        <p:spPr>
          <a:xfrm>
            <a:off x="1293812" y="5029200"/>
            <a:ext cx="9525000" cy="1769715"/>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AvenirNext LT Pro Regular" panose="020B0503020202020204" pitchFamily="34" charset="0"/>
              </a:rPr>
              <a:t>Reviewing actual expenditures by FOAP should help determine how to allocate your budget for the following year.  In addition, planning for new activity in the new budget year will reduce subsequent budget transfers.</a:t>
            </a:r>
          </a:p>
          <a:p>
            <a:pPr marL="285750" indent="-285750">
              <a:buFont typeface="Arial" panose="020B0604020202020204" pitchFamily="34" charset="0"/>
              <a:buChar char="•"/>
            </a:pPr>
            <a:r>
              <a:rPr lang="en-US" sz="1700" dirty="0">
                <a:latin typeface="AvenirNext LT Pro Regular" panose="020B0503020202020204" pitchFamily="34" charset="0"/>
              </a:rPr>
              <a:t>For the Unrestricted General Fund (Fund 11100), the Budget Manager has latitude to allocate discretionary budget dollars between discretionary Accounts and between Organizations.</a:t>
            </a:r>
          </a:p>
          <a:p>
            <a:endParaRPr lang="en-US" dirty="0"/>
          </a:p>
        </p:txBody>
      </p:sp>
    </p:spTree>
    <p:extLst>
      <p:ext uri="{BB962C8B-B14F-4D97-AF65-F5344CB8AC3E}">
        <p14:creationId xmlns:p14="http://schemas.microsoft.com/office/powerpoint/2010/main" val="342053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89" y="3172417"/>
            <a:ext cx="7008574" cy="1930400"/>
          </a:xfrm>
        </p:spPr>
        <p:txBody>
          <a:bodyPr/>
          <a:lstStyle/>
          <a:p>
            <a:r>
              <a:rPr lang="en-US" dirty="0">
                <a:latin typeface="AvenirNext LT Pro Heavy" panose="020B0903020202020204" pitchFamily="34" charset="0"/>
              </a:rPr>
              <a:t>Quarterly Budget Monitoring</a:t>
            </a:r>
          </a:p>
        </p:txBody>
      </p:sp>
      <p:sp>
        <p:nvSpPr>
          <p:cNvPr id="3" name="Text Placeholder 2"/>
          <p:cNvSpPr>
            <a:spLocks noGrp="1"/>
          </p:cNvSpPr>
          <p:nvPr>
            <p:ph type="body" idx="1"/>
          </p:nvPr>
        </p:nvSpPr>
        <p:spPr>
          <a:xfrm>
            <a:off x="812589" y="1905000"/>
            <a:ext cx="7008574" cy="1296987"/>
          </a:xfrm>
        </p:spPr>
        <p:txBody>
          <a:bodyPr/>
          <a:lstStyle/>
          <a:p>
            <a:r>
              <a:rPr lang="en-US" dirty="0">
                <a:latin typeface="AvenirNext LT Pro Heavy" panose="020B0903020202020204" pitchFamily="34" charset="0"/>
              </a:rPr>
              <a:t>Section Four:</a:t>
            </a:r>
          </a:p>
        </p:txBody>
      </p:sp>
    </p:spTree>
    <p:extLst>
      <p:ext uri="{BB962C8B-B14F-4D97-AF65-F5344CB8AC3E}">
        <p14:creationId xmlns:p14="http://schemas.microsoft.com/office/powerpoint/2010/main" val="380717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Next LT Pro Medium" panose="020B0603020202020204" pitchFamily="34" charset="0"/>
              </a:rPr>
              <a:t>Tools For Monitoring Financial Activity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3979990"/>
              </p:ext>
            </p:extLst>
          </p:nvPr>
        </p:nvGraphicFramePr>
        <p:xfrm>
          <a:off x="1117600" y="1473200"/>
          <a:ext cx="10156825"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DA60BA0E-20D0-4E7C-B286-26C960A6788F}" type="slidenum">
              <a:rPr lang="en-US" smtClean="0"/>
              <a:pPr/>
              <a:t>19</a:t>
            </a:fld>
            <a:endParaRPr lang="en-US" dirty="0"/>
          </a:p>
        </p:txBody>
      </p:sp>
    </p:spTree>
    <p:extLst>
      <p:ext uri="{BB962C8B-B14F-4D97-AF65-F5344CB8AC3E}">
        <p14:creationId xmlns:p14="http://schemas.microsoft.com/office/powerpoint/2010/main" val="328439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AvenirNext LT Pro Medium" panose="020B0603020202020204" pitchFamily="34" charset="0"/>
              </a:rPr>
              <a:t>Overview</a:t>
            </a:r>
          </a:p>
        </p:txBody>
      </p:sp>
      <p:sp>
        <p:nvSpPr>
          <p:cNvPr id="14" name="Content Placeholder 13"/>
          <p:cNvSpPr>
            <a:spLocks noGrp="1"/>
          </p:cNvSpPr>
          <p:nvPr>
            <p:ph idx="1"/>
          </p:nvPr>
        </p:nvSpPr>
        <p:spPr/>
        <p:txBody>
          <a:bodyPr>
            <a:normAutofit/>
          </a:bodyPr>
          <a:lstStyle/>
          <a:p>
            <a:pPr marL="0" indent="0">
              <a:buNone/>
            </a:pPr>
            <a:endParaRPr lang="en-US" dirty="0"/>
          </a:p>
          <a:p>
            <a:r>
              <a:rPr lang="en-US" sz="2600" b="1" dirty="0">
                <a:latin typeface="AvenirNext LT Pro Regular" panose="020B0503020202020204" pitchFamily="34" charset="0"/>
              </a:rPr>
              <a:t>Section One – The Basics:  District Accounting Overview	</a:t>
            </a:r>
            <a:endParaRPr lang="en-US" sz="2600" dirty="0">
              <a:latin typeface="AvenirNext LT Pro Regular" panose="020B0503020202020204" pitchFamily="34" charset="0"/>
            </a:endParaRPr>
          </a:p>
          <a:p>
            <a:r>
              <a:rPr lang="en-US" sz="2600" b="1" dirty="0">
                <a:latin typeface="AvenirNext LT Pro Regular" panose="020B0503020202020204" pitchFamily="34" charset="0"/>
              </a:rPr>
              <a:t>Section Two – The Budget Process Overview			</a:t>
            </a:r>
            <a:endParaRPr lang="en-US" sz="2600" dirty="0">
              <a:latin typeface="AvenirNext LT Pro Regular" panose="020B0503020202020204" pitchFamily="34" charset="0"/>
            </a:endParaRPr>
          </a:p>
          <a:p>
            <a:r>
              <a:rPr lang="en-US" sz="2600" b="1" dirty="0">
                <a:latin typeface="AvenirNext LT Pro Regular" panose="020B0503020202020204" pitchFamily="34" charset="0"/>
              </a:rPr>
              <a:t>Section Three – Budget Development</a:t>
            </a:r>
            <a:endParaRPr lang="en-US" sz="2600" dirty="0">
              <a:latin typeface="AvenirNext LT Pro Regular" panose="020B0503020202020204" pitchFamily="34" charset="0"/>
            </a:endParaRPr>
          </a:p>
          <a:p>
            <a:r>
              <a:rPr lang="en-US" sz="2600" b="1" dirty="0">
                <a:latin typeface="AvenirNext LT Pro Regular" panose="020B0503020202020204" pitchFamily="34" charset="0"/>
              </a:rPr>
              <a:t>Section Four – Quarterly Budget Monitoring</a:t>
            </a:r>
            <a:endParaRPr lang="en-US" sz="2600" dirty="0">
              <a:latin typeface="AvenirNext LT Pro Regular" panose="020B0503020202020204" pitchFamily="34" charset="0"/>
            </a:endParaRPr>
          </a:p>
          <a:p>
            <a:r>
              <a:rPr lang="en-US" sz="2600" b="1" dirty="0">
                <a:latin typeface="AvenirNext LT Pro Regular" panose="020B0503020202020204" pitchFamily="34" charset="0"/>
              </a:rPr>
              <a:t>Section Five – Resources	</a:t>
            </a:r>
            <a:endParaRPr lang="en-US" sz="2600" dirty="0">
              <a:effectLst/>
              <a:latin typeface="AvenirNext LT Pro Regular" panose="020B0503020202020204" pitchFamily="34" charset="0"/>
            </a:endParaRPr>
          </a:p>
        </p:txBody>
      </p:sp>
      <p:sp>
        <p:nvSpPr>
          <p:cNvPr id="3" name="Slide Number Placeholder 2"/>
          <p:cNvSpPr>
            <a:spLocks noGrp="1"/>
          </p:cNvSpPr>
          <p:nvPr>
            <p:ph type="sldNum" sz="quarter" idx="12"/>
          </p:nvPr>
        </p:nvSpPr>
        <p:spPr/>
        <p:txBody>
          <a:bodyPr/>
          <a:lstStyle/>
          <a:p>
            <a:fld id="{DA60BA0E-20D0-4E7C-B286-26C960A6788F}" type="slidenum">
              <a:rPr lang="en-US" smtClean="0"/>
              <a:pPr/>
              <a:t>2</a:t>
            </a:fld>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500"/>
                                        <p:tgtEl>
                                          <p:spTgt spid="14">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500"/>
                                        <p:tgtEl>
                                          <p:spTgt spid="14">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fade">
                                      <p:cBhvr>
                                        <p:cTn id="19" dur="500"/>
                                        <p:tgtEl>
                                          <p:spTgt spid="14">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fade">
                                      <p:cBhvr>
                                        <p:cTn id="23"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Next LT Pro Medium" panose="020B0603020202020204" pitchFamily="34" charset="0"/>
              </a:rPr>
              <a:t>General Budgeting Notes</a:t>
            </a:r>
            <a:endParaRPr lang="en-US" dirty="0">
              <a:latin typeface="AvenirNext LT Pro Medium" panose="020B0603020202020204" pitchFamily="34" charset="0"/>
            </a:endParaRPr>
          </a:p>
        </p:txBody>
      </p:sp>
      <p:sp>
        <p:nvSpPr>
          <p:cNvPr id="3" name="Content Placeholder 2"/>
          <p:cNvSpPr>
            <a:spLocks noGrp="1"/>
          </p:cNvSpPr>
          <p:nvPr>
            <p:ph idx="1"/>
          </p:nvPr>
        </p:nvSpPr>
        <p:spPr>
          <a:xfrm>
            <a:off x="1117309" y="1701799"/>
            <a:ext cx="10082503" cy="4699001"/>
          </a:xfrm>
        </p:spPr>
        <p:txBody>
          <a:bodyPr>
            <a:noAutofit/>
          </a:bodyPr>
          <a:lstStyle/>
          <a:p>
            <a:pPr lvl="0"/>
            <a:r>
              <a:rPr lang="en-US" sz="1500" dirty="0">
                <a:latin typeface="AvenirNext LT Pro Regular" panose="020B0503020202020204" pitchFamily="34" charset="0"/>
              </a:rPr>
              <a:t>If a particular FOAP combination does not display in the Budget Builder when entering your budget details, then please contact the assigned fund Accountant to activate the FOAP.  Only FOAPs used in the current year display in the Budget Builder.  Fiscal Services would need to make a coding adjustment in the current fiscal year should a desired FOAP not display in budget fiscal year the Budget Builder tool.</a:t>
            </a:r>
          </a:p>
          <a:p>
            <a:pPr lvl="0"/>
            <a:r>
              <a:rPr lang="en-US" sz="1500" dirty="0">
                <a:latin typeface="AvenirNext LT Pro Regular" panose="020B0503020202020204" pitchFamily="34" charset="0"/>
              </a:rPr>
              <a:t>Please contact Fiscal Services for any general or Budget Builder specific questions.</a:t>
            </a:r>
          </a:p>
          <a:p>
            <a:pPr lvl="0"/>
            <a:r>
              <a:rPr lang="en-US" sz="1500" dirty="0">
                <a:latin typeface="AvenirNext LT Pro Regular" panose="020B0503020202020204" pitchFamily="34" charset="0"/>
              </a:rPr>
              <a:t>Instructional supplies/materials should only be budgeted in Fund 12400 – Prop 20 Lottery Fund.</a:t>
            </a:r>
          </a:p>
          <a:p>
            <a:r>
              <a:rPr lang="en-US" sz="1500" dirty="0">
                <a:latin typeface="AvenirNext LT Pro Regular" panose="020B0503020202020204" pitchFamily="34" charset="0"/>
              </a:rPr>
              <a:t>For the Unrestricted General Fund 11100, Part-Time Faculty dollars will be budgeted by district management.</a:t>
            </a:r>
          </a:p>
          <a:p>
            <a:pPr lvl="0"/>
            <a:r>
              <a:rPr lang="en-US" sz="1500" dirty="0">
                <a:latin typeface="AvenirNext LT Pro Regular" panose="020B0503020202020204" pitchFamily="34" charset="0"/>
              </a:rPr>
              <a:t>Fiscal Services works with the Information Technology department during the last week in June to load the Tentative Budget into Banner before the beginning of the new fiscal year.  After the Board of Trustees approves the Adoption Budget, the Tentative Budget is reversed in Banner and then the Adoption Budget is loaded into Banner.  On a line by line, FOAP, basis, the Tentative Budget may vary from the Adoption Budget details.  Budget Managers should review their final Adoption Budget in Banner SSB.</a:t>
            </a:r>
          </a:p>
          <a:p>
            <a:pPr lvl="0"/>
            <a:r>
              <a:rPr lang="en-US" sz="1500" dirty="0">
                <a:latin typeface="AvenirNext LT Pro Regular" panose="020B0503020202020204" pitchFamily="34" charset="0"/>
              </a:rPr>
              <a:t>After the Board of Trustees approves the Adoption Budget, Budget Builder details are available to facilitate review and tracking.</a:t>
            </a:r>
          </a:p>
        </p:txBody>
      </p:sp>
      <p:sp>
        <p:nvSpPr>
          <p:cNvPr id="5" name="Slide Number Placeholder 4"/>
          <p:cNvSpPr>
            <a:spLocks noGrp="1"/>
          </p:cNvSpPr>
          <p:nvPr>
            <p:ph type="sldNum" sz="quarter" idx="12"/>
          </p:nvPr>
        </p:nvSpPr>
        <p:spPr/>
        <p:txBody>
          <a:bodyPr/>
          <a:lstStyle/>
          <a:p>
            <a:fld id="{DA60BA0E-20D0-4E7C-B286-26C960A6788F}" type="slidenum">
              <a:rPr lang="en-US" smtClean="0"/>
              <a:pPr/>
              <a:t>20</a:t>
            </a:fld>
            <a:endParaRPr lang="en-US" dirty="0"/>
          </a:p>
        </p:txBody>
      </p:sp>
    </p:spTree>
    <p:extLst>
      <p:ext uri="{BB962C8B-B14F-4D97-AF65-F5344CB8AC3E}">
        <p14:creationId xmlns:p14="http://schemas.microsoft.com/office/powerpoint/2010/main" val="251840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35" y="3430587"/>
            <a:ext cx="7008574" cy="1930400"/>
          </a:xfrm>
        </p:spPr>
        <p:txBody>
          <a:bodyPr/>
          <a:lstStyle/>
          <a:p>
            <a:r>
              <a:rPr lang="en-US" dirty="0">
                <a:latin typeface="AvenirNext LT Pro Heavy" panose="020B0903020202020204" pitchFamily="34" charset="0"/>
              </a:rPr>
              <a:t>Resources</a:t>
            </a:r>
          </a:p>
        </p:txBody>
      </p:sp>
      <p:sp>
        <p:nvSpPr>
          <p:cNvPr id="3" name="Text Placeholder 2"/>
          <p:cNvSpPr>
            <a:spLocks noGrp="1"/>
          </p:cNvSpPr>
          <p:nvPr>
            <p:ph type="body" idx="1"/>
          </p:nvPr>
        </p:nvSpPr>
        <p:spPr>
          <a:xfrm>
            <a:off x="830335" y="2133600"/>
            <a:ext cx="7008574" cy="1296987"/>
          </a:xfrm>
        </p:spPr>
        <p:txBody>
          <a:bodyPr/>
          <a:lstStyle/>
          <a:p>
            <a:r>
              <a:rPr lang="en-US" dirty="0">
                <a:latin typeface="AvenirNext LT Pro Heavy" panose="020B0903020202020204" pitchFamily="34" charset="0"/>
              </a:rPr>
              <a:t>Section Five: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541" y="4395788"/>
            <a:ext cx="2390471" cy="1633488"/>
          </a:xfrm>
          <a:prstGeom prst="rect">
            <a:avLst/>
          </a:prstGeom>
        </p:spPr>
      </p:pic>
    </p:spTree>
    <p:extLst>
      <p:ext uri="{BB962C8B-B14F-4D97-AF65-F5344CB8AC3E}">
        <p14:creationId xmlns:p14="http://schemas.microsoft.com/office/powerpoint/2010/main" val="97580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81000"/>
            <a:ext cx="10157354" cy="1066800"/>
          </a:xfrm>
        </p:spPr>
        <p:txBody>
          <a:bodyPr/>
          <a:lstStyle/>
          <a:p>
            <a:r>
              <a:rPr lang="en-US" b="1" dirty="0">
                <a:latin typeface="AvenirNext LT Pro Medium" panose="020B0603020202020204" pitchFamily="34" charset="0"/>
              </a:rPr>
              <a:t>Resources</a:t>
            </a:r>
            <a:endParaRPr lang="en-US" dirty="0">
              <a:effectLst/>
              <a:latin typeface="AvenirNext LT Pro Medium" panose="020B0603020202020204" pitchFamily="34" charset="0"/>
            </a:endParaRPr>
          </a:p>
        </p:txBody>
      </p:sp>
      <p:sp>
        <p:nvSpPr>
          <p:cNvPr id="3" name="Content Placeholder 2"/>
          <p:cNvSpPr>
            <a:spLocks noGrp="1"/>
          </p:cNvSpPr>
          <p:nvPr>
            <p:ph idx="1"/>
          </p:nvPr>
        </p:nvSpPr>
        <p:spPr>
          <a:xfrm>
            <a:off x="1117309" y="1676400"/>
            <a:ext cx="10157354" cy="4724401"/>
          </a:xfrm>
        </p:spPr>
        <p:txBody>
          <a:bodyPr>
            <a:normAutofit/>
          </a:bodyPr>
          <a:lstStyle/>
          <a:p>
            <a:pPr lvl="0"/>
            <a:r>
              <a:rPr lang="en-US" sz="2200" dirty="0">
                <a:latin typeface="AvenirNext LT Pro Regular" panose="020B0503020202020204" pitchFamily="34" charset="0"/>
              </a:rPr>
              <a:t>SSB Banner User Guide </a:t>
            </a:r>
            <a:br>
              <a:rPr lang="en-US" sz="2200" dirty="0">
                <a:latin typeface="AvenirNext LT Pro Regular" panose="020B0503020202020204" pitchFamily="34" charset="0"/>
              </a:rPr>
            </a:br>
            <a:r>
              <a:rPr lang="en-US" sz="2200" dirty="0">
                <a:solidFill>
                  <a:srgbClr val="7030A0"/>
                </a:solidFill>
                <a:latin typeface="AvenirNext LT Pro Regular" panose="020B0503020202020204" pitchFamily="34" charset="0"/>
                <a:hlinkClick r:id="rId3">
                  <a:extLst>
                    <a:ext uri="{A12FA001-AC4F-418D-AE19-62706E023703}">
                      <ahyp:hlinkClr xmlns:ahyp="http://schemas.microsoft.com/office/drawing/2018/hyperlinkcolor" val="tx"/>
                    </a:ext>
                  </a:extLst>
                </a:hlinkClick>
              </a:rPr>
              <a:t>https://mycom.marin.edu/unifyed-mydrive/open/file/download/marinprod/669edec8888a2e00189794c4/latest</a:t>
            </a:r>
            <a:endParaRPr lang="en-US" sz="2200" dirty="0">
              <a:solidFill>
                <a:srgbClr val="7030A0"/>
              </a:solidFill>
              <a:latin typeface="AvenirNext LT Pro Regular" panose="020B0503020202020204" pitchFamily="34" charset="0"/>
            </a:endParaRPr>
          </a:p>
          <a:p>
            <a:pPr lvl="0"/>
            <a:r>
              <a:rPr lang="en-US" sz="2200" dirty="0">
                <a:latin typeface="AvenirNext LT Pro Regular" panose="020B0503020202020204" pitchFamily="34" charset="0"/>
              </a:rPr>
              <a:t>Fiscal Services site and Frequently Asked Questions</a:t>
            </a:r>
            <a:br>
              <a:rPr lang="en-US" sz="2200" dirty="0">
                <a:latin typeface="AvenirNext LT Pro Regular" panose="020B0503020202020204" pitchFamily="34" charset="0"/>
              </a:rPr>
            </a:br>
            <a:r>
              <a:rPr lang="en-US" sz="2200" dirty="0">
                <a:latin typeface="AvenirNext LT Pro Regular" panose="020B0503020202020204" pitchFamily="34" charset="0"/>
                <a:hlinkClick r:id="rId4"/>
              </a:rPr>
              <a:t>https://fiscal.marin.edu/</a:t>
            </a:r>
            <a:endParaRPr lang="en-US" sz="2200" dirty="0">
              <a:latin typeface="AvenirNext LT Pro Regular" panose="020B0503020202020204" pitchFamily="34" charset="0"/>
            </a:endParaRPr>
          </a:p>
          <a:p>
            <a:pPr lvl="0"/>
            <a:r>
              <a:rPr lang="en-US" sz="2200" dirty="0">
                <a:latin typeface="AvenirNext LT Pro Regular" panose="020B0503020202020204" pitchFamily="34" charset="0"/>
              </a:rPr>
              <a:t>California Community Colleges Chancellor’s Office – Budget and Accounting Manual </a:t>
            </a:r>
            <a:br>
              <a:rPr lang="en-US" sz="2200" dirty="0">
                <a:latin typeface="AvenirNext LT Pro Regular" panose="020B0503020202020204" pitchFamily="34" charset="0"/>
              </a:rPr>
            </a:br>
            <a:r>
              <a:rPr lang="en-US" sz="2200" dirty="0">
                <a:latin typeface="AvenirNext LT Pro Regular" panose="020B0503020202020204" pitchFamily="34" charset="0"/>
                <a:hlinkClick r:id="rId5"/>
              </a:rPr>
              <a:t>https://www.cccco.edu/-/media/CCCCO-Website/Files/Finance-and-Facilities/budget-and-accounting-manual-2012-edition-ada.ashx</a:t>
            </a:r>
            <a:endParaRPr lang="en-US" sz="2200" dirty="0">
              <a:latin typeface="AvenirNext LT Pro Regular" panose="020B0503020202020204" pitchFamily="34" charset="0"/>
            </a:endParaRPr>
          </a:p>
          <a:p>
            <a:pPr lvl="0"/>
            <a:r>
              <a:rPr lang="en-US" sz="2200" dirty="0">
                <a:latin typeface="AvenirNext LT Pro Regular" panose="020B0503020202020204" pitchFamily="34" charset="0"/>
              </a:rPr>
              <a:t>Taxonomy of Programs Guide </a:t>
            </a:r>
            <a:br>
              <a:rPr lang="en-US" sz="2200" dirty="0">
                <a:latin typeface="AvenirNext LT Pro Regular" panose="020B0503020202020204" pitchFamily="34" charset="0"/>
              </a:rPr>
            </a:br>
            <a:r>
              <a:rPr lang="en-US" sz="2200" dirty="0">
                <a:latin typeface="AvenirNext LT Pro Regular" panose="020B0503020202020204" pitchFamily="34" charset="0"/>
                <a:hlinkClick r:id="rId6"/>
              </a:rPr>
              <a:t>http://www.marin.edu/WORD-PPT/TOPmanual6_2009_09corrected_12.5.13.pdf</a:t>
            </a:r>
            <a:endParaRPr lang="en-US" sz="2200" dirty="0">
              <a:latin typeface="AvenirNext LT Pro Regular" panose="020B0503020202020204" pitchFamily="34" charset="0"/>
            </a:endParaRPr>
          </a:p>
        </p:txBody>
      </p:sp>
      <p:sp>
        <p:nvSpPr>
          <p:cNvPr id="5" name="Slide Number Placeholder 4"/>
          <p:cNvSpPr>
            <a:spLocks noGrp="1"/>
          </p:cNvSpPr>
          <p:nvPr>
            <p:ph type="sldNum" sz="quarter" idx="12"/>
          </p:nvPr>
        </p:nvSpPr>
        <p:spPr/>
        <p:txBody>
          <a:bodyPr/>
          <a:lstStyle/>
          <a:p>
            <a:fld id="{DA60BA0E-20D0-4E7C-B286-26C960A6788F}" type="slidenum">
              <a:rPr lang="en-US" smtClean="0"/>
              <a:pPr/>
              <a:t>22</a:t>
            </a:fld>
            <a:endParaRPr lang="en-US" dirty="0"/>
          </a:p>
        </p:txBody>
      </p:sp>
      <p:sp>
        <p:nvSpPr>
          <p:cNvPr id="4" name="Rectangle 3"/>
          <p:cNvSpPr/>
          <p:nvPr/>
        </p:nvSpPr>
        <p:spPr>
          <a:xfrm>
            <a:off x="5890670" y="3198168"/>
            <a:ext cx="184731" cy="461665"/>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97356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89" y="2973387"/>
            <a:ext cx="7008574" cy="1930400"/>
          </a:xfrm>
        </p:spPr>
        <p:txBody>
          <a:bodyPr>
            <a:normAutofit fontScale="90000"/>
          </a:bodyPr>
          <a:lstStyle/>
          <a:p>
            <a:r>
              <a:rPr lang="en-US" b="1" dirty="0">
                <a:latin typeface="AvenirNext LT Pro Medium" panose="020B0603020202020204" pitchFamily="34" charset="0"/>
              </a:rPr>
              <a:t>The Basics:  District Accounting Overview</a:t>
            </a:r>
            <a:br>
              <a:rPr lang="en-US" dirty="0"/>
            </a:br>
            <a:endParaRPr lang="en-US" dirty="0"/>
          </a:p>
        </p:txBody>
      </p:sp>
      <p:sp>
        <p:nvSpPr>
          <p:cNvPr id="3" name="Text Placeholder 2"/>
          <p:cNvSpPr>
            <a:spLocks noGrp="1"/>
          </p:cNvSpPr>
          <p:nvPr>
            <p:ph type="body" idx="1"/>
          </p:nvPr>
        </p:nvSpPr>
        <p:spPr>
          <a:xfrm>
            <a:off x="812589" y="1676400"/>
            <a:ext cx="7008574" cy="1296987"/>
          </a:xfrm>
        </p:spPr>
        <p:txBody>
          <a:bodyPr/>
          <a:lstStyle/>
          <a:p>
            <a:r>
              <a:rPr lang="en-US" dirty="0">
                <a:latin typeface="AvenirNext LT Pro Heavy" panose="020B0903020202020204" pitchFamily="34" charset="0"/>
              </a:rPr>
              <a:t>Section One:</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Next LT Pro Medium" panose="020B0603020202020204" pitchFamily="34" charset="0"/>
              </a:rPr>
              <a:t>The “FOAP”</a:t>
            </a:r>
            <a:endParaRPr lang="en-US" dirty="0"/>
          </a:p>
        </p:txBody>
      </p:sp>
      <p:graphicFrame>
        <p:nvGraphicFramePr>
          <p:cNvPr id="4" name="Content Placeholder 3" descr="Vertical Bullet List"/>
          <p:cNvGraphicFramePr>
            <a:graphicFrameLocks noGrp="1"/>
          </p:cNvGraphicFramePr>
          <p:nvPr>
            <p:ph sz="half" idx="1"/>
            <p:extLst>
              <p:ext uri="{D42A27DB-BD31-4B8C-83A1-F6EECF244321}">
                <p14:modId xmlns:p14="http://schemas.microsoft.com/office/powerpoint/2010/main" val="2274215664"/>
              </p:ext>
            </p:extLst>
          </p:nvPr>
        </p:nvGraphicFramePr>
        <p:xfrm>
          <a:off x="1117601" y="1701800"/>
          <a:ext cx="4976812"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a:xfrm>
            <a:off x="6297559" y="1473200"/>
            <a:ext cx="4977104" cy="4775200"/>
          </a:xfrm>
        </p:spPr>
        <p:txBody>
          <a:bodyPr>
            <a:normAutofit fontScale="62500" lnSpcReduction="20000"/>
          </a:bodyPr>
          <a:lstStyle/>
          <a:p>
            <a:endParaRPr lang="en-US" dirty="0">
              <a:latin typeface="AvenirNext LT Pro Regular" panose="020B0503020202020204" pitchFamily="34" charset="0"/>
            </a:endParaRPr>
          </a:p>
          <a:p>
            <a:r>
              <a:rPr lang="en-US" dirty="0">
                <a:latin typeface="AvenirNext LT Pro Regular" panose="020B0503020202020204" pitchFamily="34" charset="0"/>
              </a:rPr>
              <a:t>We use the Chart of Account segments, known as the “FOAP” for the following purposes:</a:t>
            </a:r>
          </a:p>
          <a:p>
            <a:pPr lvl="0"/>
            <a:r>
              <a:rPr lang="en-US" dirty="0">
                <a:latin typeface="AvenirNext LT Pro Regular" panose="020B0503020202020204" pitchFamily="34" charset="0"/>
              </a:rPr>
              <a:t>Track expenditures in accordance with the Chancellor’s Office Budget and Accounting Manual (BAM)</a:t>
            </a:r>
          </a:p>
          <a:p>
            <a:pPr lvl="0"/>
            <a:r>
              <a:rPr lang="en-US" dirty="0">
                <a:latin typeface="AvenirNext LT Pro Regular" panose="020B0503020202020204" pitchFamily="34" charset="0"/>
              </a:rPr>
              <a:t>Provide the means for developing various reports required by the Chancellor’s Office</a:t>
            </a:r>
          </a:p>
          <a:p>
            <a:pPr lvl="0"/>
            <a:r>
              <a:rPr lang="en-US" dirty="0">
                <a:latin typeface="AvenirNext LT Pro Regular" panose="020B0503020202020204" pitchFamily="34" charset="0"/>
              </a:rPr>
              <a:t>Provide the basis for external financial reporting</a:t>
            </a:r>
          </a:p>
          <a:p>
            <a:pPr lvl="0"/>
            <a:r>
              <a:rPr lang="en-US" dirty="0">
                <a:latin typeface="AvenirNext LT Pro Regular" panose="020B0503020202020204" pitchFamily="34" charset="0"/>
              </a:rPr>
              <a:t>Facilitate internal operational management</a:t>
            </a:r>
          </a:p>
          <a:p>
            <a:pPr>
              <a:lnSpc>
                <a:spcPct val="115000"/>
              </a:lnSpc>
            </a:pPr>
            <a:r>
              <a:rPr lang="en-US" sz="2600" b="1" dirty="0">
                <a:solidFill>
                  <a:srgbClr val="FF9900"/>
                </a:solidFill>
                <a:latin typeface="AvenirNext LT Pro Regular" panose="020B0503020202020204" pitchFamily="34" charset="0"/>
              </a:rPr>
              <a:t>Reminder:  All incoming and outgoing dollars must have a FOAP.</a:t>
            </a:r>
          </a:p>
          <a:p>
            <a:pPr>
              <a:lnSpc>
                <a:spcPct val="115000"/>
              </a:lnSpc>
            </a:pPr>
            <a:r>
              <a:rPr lang="en-US" sz="2600" b="1" dirty="0">
                <a:solidFill>
                  <a:srgbClr val="FF9900"/>
                </a:solidFill>
                <a:latin typeface="AvenirNext LT Pro Regular" panose="020B0503020202020204" pitchFamily="34" charset="0"/>
              </a:rPr>
              <a:t>Reminder:  Transactions must be coded based on the nature of the activity.</a:t>
            </a:r>
          </a:p>
        </p:txBody>
      </p:sp>
      <p:sp>
        <p:nvSpPr>
          <p:cNvPr id="5" name="Slide Number Placeholder 4"/>
          <p:cNvSpPr>
            <a:spLocks noGrp="1"/>
          </p:cNvSpPr>
          <p:nvPr>
            <p:ph type="sldNum" sz="quarter" idx="12"/>
          </p:nvPr>
        </p:nvSpPr>
        <p:spPr/>
        <p:txBody>
          <a:bodyPr/>
          <a:lstStyle/>
          <a:p>
            <a:fld id="{EB37DED6-D4C7-42EE-AB49-D2E39E64FDE4}" type="slidenum">
              <a:rPr lang="en-US" smtClean="0"/>
              <a:pPr/>
              <a:t>4</a:t>
            </a:fld>
            <a:endParaRPr lang="en-US" dirty="0"/>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ipe(down)">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wipe(down)">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wipe(down)">
                                      <p:cBhvr>
                                        <p:cTn id="45" dur="500"/>
                                        <p:tgtEl>
                                          <p:spTgt spid="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wipe(down)">
                                      <p:cBhvr>
                                        <p:cTn id="50" dur="500"/>
                                        <p:tgtEl>
                                          <p:spTgt spid="6">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wipe(down)">
                                      <p:cBhvr>
                                        <p:cTn id="5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8" y="-304800"/>
            <a:ext cx="10157354" cy="1397000"/>
          </a:xfrm>
        </p:spPr>
        <p:txBody>
          <a:bodyPr/>
          <a:lstStyle/>
          <a:p>
            <a:r>
              <a:rPr lang="en-US" b="1" dirty="0">
                <a:latin typeface="AvenirNext LT Pro Medium" panose="020B0603020202020204" pitchFamily="34" charset="0"/>
              </a:rPr>
              <a:t>The “Fund”</a:t>
            </a:r>
            <a:endParaRPr lang="en-US" dirty="0">
              <a:effectLst/>
              <a:latin typeface="AvenirNext LT Pro Medium" panose="020B0603020202020204" pitchFamily="34" charset="0"/>
            </a:endParaRPr>
          </a:p>
        </p:txBody>
      </p:sp>
      <p:sp>
        <p:nvSpPr>
          <p:cNvPr id="5" name="Content Placeholder 4"/>
          <p:cNvSpPr>
            <a:spLocks noGrp="1"/>
          </p:cNvSpPr>
          <p:nvPr>
            <p:ph sz="half" idx="1"/>
          </p:nvPr>
        </p:nvSpPr>
        <p:spPr>
          <a:xfrm>
            <a:off x="1117308" y="1062892"/>
            <a:ext cx="9954209" cy="965598"/>
          </a:xfrm>
        </p:spPr>
        <p:txBody>
          <a:bodyPr>
            <a:normAutofit fontScale="85000" lnSpcReduction="20000"/>
          </a:bodyPr>
          <a:lstStyle/>
          <a:p>
            <a:pPr marL="0" indent="0">
              <a:buNone/>
            </a:pPr>
            <a:r>
              <a:rPr lang="en-US" sz="2100" dirty="0">
                <a:latin typeface="AvenirNext LT Pro Regular" panose="020B0503020202020204" pitchFamily="34" charset="0"/>
              </a:rPr>
              <a:t>The Fund is a five-digit code that identifies a self-balancing set of accounts and identifies the source of monies and ownership.  Balance sheets and revenue and expenditure reports may be produced for any fund, which can be unrestricted or restricted.  Note:  Foundation funds are alpha-numeric, six-position codes.  The district maintains hundreds of funds, but listed below are the most commonly-used funds.</a:t>
            </a:r>
          </a:p>
          <a:p>
            <a:endParaRPr lang="en-US" dirty="0"/>
          </a:p>
        </p:txBody>
      </p:sp>
      <p:graphicFrame>
        <p:nvGraphicFramePr>
          <p:cNvPr id="6" name="Content Placeholder 5" descr="Sample table with 3 columns, 4 rows"/>
          <p:cNvGraphicFramePr>
            <a:graphicFrameLocks noGrp="1"/>
          </p:cNvGraphicFramePr>
          <p:nvPr>
            <p:ph sz="half" idx="2"/>
            <p:extLst>
              <p:ext uri="{D42A27DB-BD31-4B8C-83A1-F6EECF244321}">
                <p14:modId xmlns:p14="http://schemas.microsoft.com/office/powerpoint/2010/main" val="853869307"/>
              </p:ext>
            </p:extLst>
          </p:nvPr>
        </p:nvGraphicFramePr>
        <p:xfrm>
          <a:off x="1385205" y="2259442"/>
          <a:ext cx="9241907" cy="3115868"/>
        </p:xfrm>
        <a:graphic>
          <a:graphicData uri="http://schemas.openxmlformats.org/drawingml/2006/table">
            <a:tbl>
              <a:tblPr firstRow="1" bandRow="1">
                <a:tableStyleId>{69012ECD-51FC-41F1-AA8D-1B2483CD663E}</a:tableStyleId>
              </a:tblPr>
              <a:tblGrid>
                <a:gridCol w="5738925">
                  <a:extLst>
                    <a:ext uri="{9D8B030D-6E8A-4147-A177-3AD203B41FA5}">
                      <a16:colId xmlns:a16="http://schemas.microsoft.com/office/drawing/2014/main" val="20000"/>
                    </a:ext>
                  </a:extLst>
                </a:gridCol>
                <a:gridCol w="3502982">
                  <a:extLst>
                    <a:ext uri="{9D8B030D-6E8A-4147-A177-3AD203B41FA5}">
                      <a16:colId xmlns:a16="http://schemas.microsoft.com/office/drawing/2014/main" val="20001"/>
                    </a:ext>
                  </a:extLst>
                </a:gridCol>
              </a:tblGrid>
              <a:tr h="363017">
                <a:tc>
                  <a:txBody>
                    <a:bodyPr/>
                    <a:lstStyle/>
                    <a:p>
                      <a:pPr algn="ctr"/>
                      <a:r>
                        <a:rPr lang="en-US" sz="2000" b="1" u="sng" kern="1200" dirty="0">
                          <a:solidFill>
                            <a:schemeClr val="bg1"/>
                          </a:solidFill>
                          <a:effectLst/>
                          <a:latin typeface="AvenirNext LT Pro Regular" panose="020B0503020202020204" pitchFamily="34" charset="0"/>
                          <a:ea typeface="+mn-ea"/>
                          <a:cs typeface="+mn-cs"/>
                        </a:rPr>
                        <a:t>District Fund</a:t>
                      </a:r>
                      <a:r>
                        <a:rPr lang="en-US" sz="2000" b="1" kern="1200" dirty="0">
                          <a:solidFill>
                            <a:schemeClr val="bg1"/>
                          </a:solidFill>
                          <a:effectLst/>
                          <a:latin typeface="+mn-lt"/>
                          <a:ea typeface="+mn-ea"/>
                          <a:cs typeface="+mn-cs"/>
                        </a:rPr>
                        <a:t>	</a:t>
                      </a:r>
                      <a:endParaRPr lang="en-US" sz="2000" dirty="0"/>
                    </a:p>
                  </a:txBody>
                  <a:tcPr anchor="ctr"/>
                </a:tc>
                <a:tc>
                  <a:txBody>
                    <a:bodyPr/>
                    <a:lstStyle/>
                    <a:p>
                      <a:pPr algn="ctr"/>
                      <a:r>
                        <a:rPr lang="en-US" sz="2000" b="1" u="sng" kern="1200" dirty="0">
                          <a:solidFill>
                            <a:schemeClr val="bg1"/>
                          </a:solidFill>
                          <a:effectLst/>
                          <a:latin typeface="+mn-lt"/>
                          <a:ea typeface="+mn-ea"/>
                          <a:cs typeface="+mn-cs"/>
                        </a:rPr>
                        <a:t>District Contact</a:t>
                      </a:r>
                      <a:endParaRPr lang="en-US" sz="2000" dirty="0"/>
                    </a:p>
                  </a:txBody>
                  <a:tcPr anchor="ctr"/>
                </a:tc>
                <a:extLst>
                  <a:ext uri="{0D108BD9-81ED-4DB2-BD59-A6C34878D82A}">
                    <a16:rowId xmlns:a16="http://schemas.microsoft.com/office/drawing/2014/main" val="10000"/>
                  </a:ext>
                </a:extLst>
              </a:tr>
              <a:tr h="309229">
                <a:tc>
                  <a:txBody>
                    <a:bodyPr/>
                    <a:lstStyle/>
                    <a:p>
                      <a:r>
                        <a:rPr lang="en-US" sz="1600" kern="1200" dirty="0">
                          <a:solidFill>
                            <a:schemeClr val="tx1"/>
                          </a:solidFill>
                          <a:effectLst/>
                          <a:latin typeface="AvenirNext LT Pro Regular" panose="020B0503020202020204" pitchFamily="34" charset="0"/>
                          <a:ea typeface="+mn-ea"/>
                          <a:cs typeface="+mn-cs"/>
                        </a:rPr>
                        <a:t>11100 – Unrestricted General Fund</a:t>
                      </a:r>
                      <a:endParaRPr lang="en-US" sz="1600" dirty="0">
                        <a:latin typeface="AvenirNext LT Pro Regular" panose="020B0503020202020204" pitchFamily="34" charset="0"/>
                      </a:endParaRPr>
                    </a:p>
                  </a:txBody>
                  <a:tcPr anchor="ctr"/>
                </a:tc>
                <a:tc>
                  <a:txBody>
                    <a:bodyPr/>
                    <a:lstStyle/>
                    <a:p>
                      <a:pPr algn="ctr"/>
                      <a:r>
                        <a:rPr lang="en-US" sz="1600" kern="1200" dirty="0">
                          <a:solidFill>
                            <a:schemeClr val="tx1"/>
                          </a:solidFill>
                          <a:effectLst/>
                          <a:latin typeface="AvenirNext LT Pro Regular" panose="020B0503020202020204" pitchFamily="34" charset="0"/>
                          <a:ea typeface="+mn-ea"/>
                          <a:cs typeface="+mn-cs"/>
                        </a:rPr>
                        <a:t>Michelle Greitzer</a:t>
                      </a:r>
                      <a:endParaRPr lang="en-US" sz="1600" dirty="0">
                        <a:latin typeface="AvenirNext LT Pro Regular" panose="020B0503020202020204" pitchFamily="34" charset="0"/>
                      </a:endParaRPr>
                    </a:p>
                  </a:txBody>
                  <a:tcPr anchor="ctr"/>
                </a:tc>
                <a:extLst>
                  <a:ext uri="{0D108BD9-81ED-4DB2-BD59-A6C34878D82A}">
                    <a16:rowId xmlns:a16="http://schemas.microsoft.com/office/drawing/2014/main" val="10001"/>
                  </a:ext>
                </a:extLst>
              </a:tr>
              <a:tr h="309229">
                <a:tc>
                  <a:txBody>
                    <a:bodyPr/>
                    <a:lstStyle/>
                    <a:p>
                      <a:r>
                        <a:rPr lang="en-US" sz="1600" kern="1200" dirty="0">
                          <a:solidFill>
                            <a:schemeClr val="tx1"/>
                          </a:solidFill>
                          <a:effectLst/>
                          <a:latin typeface="AvenirNext LT Pro Regular" panose="020B0503020202020204" pitchFamily="34" charset="0"/>
                          <a:ea typeface="+mn-ea"/>
                          <a:cs typeface="+mn-cs"/>
                        </a:rPr>
                        <a:t>11400 – Community Education and Services</a:t>
                      </a:r>
                      <a:endParaRPr lang="en-US" sz="1600" dirty="0">
                        <a:latin typeface="AvenirNext LT Pro Regular" panose="020B0503020202020204" pitchFamily="34" charset="0"/>
                      </a:endParaRPr>
                    </a:p>
                  </a:txBody>
                  <a:tcPr anchor="ctr"/>
                </a:tc>
                <a:tc>
                  <a:txBody>
                    <a:bodyPr/>
                    <a:lstStyle/>
                    <a:p>
                      <a:pPr algn="ctr"/>
                      <a:r>
                        <a:rPr lang="en-US" sz="1600" kern="1200" dirty="0">
                          <a:solidFill>
                            <a:schemeClr val="tx1"/>
                          </a:solidFill>
                          <a:effectLst/>
                          <a:latin typeface="AvenirNext LT Pro Regular" panose="020B0503020202020204" pitchFamily="34" charset="0"/>
                          <a:ea typeface="+mn-ea"/>
                          <a:cs typeface="+mn-cs"/>
                        </a:rPr>
                        <a:t>Brianna</a:t>
                      </a:r>
                      <a:r>
                        <a:rPr lang="en-US" sz="1600" kern="1200" baseline="0" dirty="0">
                          <a:solidFill>
                            <a:schemeClr val="tx1"/>
                          </a:solidFill>
                          <a:effectLst/>
                          <a:latin typeface="AvenirNext LT Pro Regular" panose="020B0503020202020204" pitchFamily="34" charset="0"/>
                          <a:ea typeface="+mn-ea"/>
                          <a:cs typeface="+mn-cs"/>
                        </a:rPr>
                        <a:t> Haggitt</a:t>
                      </a:r>
                      <a:endParaRPr lang="en-US" sz="1600" dirty="0">
                        <a:latin typeface="AvenirNext LT Pro Regular" panose="020B0503020202020204" pitchFamily="34" charset="0"/>
                      </a:endParaRPr>
                    </a:p>
                  </a:txBody>
                  <a:tcPr anchor="ctr"/>
                </a:tc>
                <a:extLst>
                  <a:ext uri="{0D108BD9-81ED-4DB2-BD59-A6C34878D82A}">
                    <a16:rowId xmlns:a16="http://schemas.microsoft.com/office/drawing/2014/main" val="10002"/>
                  </a:ext>
                </a:extLst>
              </a:tr>
              <a:tr h="309229">
                <a:tc>
                  <a:txBody>
                    <a:bodyPr/>
                    <a:lstStyle/>
                    <a:p>
                      <a:r>
                        <a:rPr lang="en-US" sz="1600" kern="1200" dirty="0">
                          <a:solidFill>
                            <a:schemeClr val="tx1"/>
                          </a:solidFill>
                          <a:effectLst/>
                          <a:latin typeface="AvenirNext LT Pro Regular" panose="020B0503020202020204" pitchFamily="34" charset="0"/>
                          <a:ea typeface="+mn-ea"/>
                          <a:cs typeface="+mn-cs"/>
                        </a:rPr>
                        <a:t>12xxx – Restricted General Funds</a:t>
                      </a:r>
                      <a:endParaRPr lang="en-US" sz="1600" dirty="0">
                        <a:latin typeface="AvenirNext LT Pro Regular" panose="020B0503020202020204" pitchFamily="34" charset="0"/>
                      </a:endParaRPr>
                    </a:p>
                  </a:txBody>
                  <a:tcPr anchor="ctr"/>
                </a:tc>
                <a:tc>
                  <a:txBody>
                    <a:bodyPr/>
                    <a:lstStyle/>
                    <a:p>
                      <a:pPr algn="ctr"/>
                      <a:r>
                        <a:rPr lang="en-US" sz="1600" kern="1200" dirty="0">
                          <a:solidFill>
                            <a:schemeClr val="tx1"/>
                          </a:solidFill>
                          <a:effectLst/>
                          <a:latin typeface="AvenirNext LT Pro Regular" panose="020B0503020202020204" pitchFamily="34" charset="0"/>
                          <a:ea typeface="+mn-ea"/>
                          <a:cs typeface="+mn-cs"/>
                        </a:rPr>
                        <a:t>Samantha Jackson</a:t>
                      </a:r>
                      <a:endParaRPr lang="en-US" sz="1600" dirty="0">
                        <a:latin typeface="AvenirNext LT Pro Regular" panose="020B0503020202020204" pitchFamily="34" charset="0"/>
                      </a:endParaRPr>
                    </a:p>
                  </a:txBody>
                  <a:tcPr anchor="ctr"/>
                </a:tc>
                <a:extLst>
                  <a:ext uri="{0D108BD9-81ED-4DB2-BD59-A6C34878D82A}">
                    <a16:rowId xmlns:a16="http://schemas.microsoft.com/office/drawing/2014/main" val="10003"/>
                  </a:ext>
                </a:extLst>
              </a:tr>
              <a:tr h="349054">
                <a:tc>
                  <a:txBody>
                    <a:bodyPr/>
                    <a:lstStyle/>
                    <a:p>
                      <a:r>
                        <a:rPr lang="en-US" sz="1600" kern="1200" dirty="0">
                          <a:solidFill>
                            <a:schemeClr val="tx1"/>
                          </a:solidFill>
                          <a:effectLst/>
                          <a:latin typeface="AvenirNext LT Pro Regular" panose="020B0503020202020204" pitchFamily="34" charset="0"/>
                          <a:ea typeface="+mn-ea"/>
                          <a:cs typeface="+mn-cs"/>
                        </a:rPr>
                        <a:t>33100 – Child Development Fund</a:t>
                      </a:r>
                      <a:endParaRPr lang="en-US" sz="1600" dirty="0">
                        <a:latin typeface="AvenirNext LT Pro Regular" panose="020B0503020202020204" pitchFamily="34" charset="0"/>
                      </a:endParaRPr>
                    </a:p>
                  </a:txBody>
                  <a:tcPr anchor="ctr"/>
                </a:tc>
                <a:tc>
                  <a:txBody>
                    <a:bodyPr/>
                    <a:lstStyle/>
                    <a:p>
                      <a:pPr algn="ctr"/>
                      <a:r>
                        <a:rPr lang="en-US" sz="1600" kern="1200" dirty="0">
                          <a:solidFill>
                            <a:schemeClr val="tx1"/>
                          </a:solidFill>
                          <a:effectLst/>
                          <a:latin typeface="AvenirNext LT Pro Regular" panose="020B0503020202020204" pitchFamily="34" charset="0"/>
                          <a:ea typeface="+mn-ea"/>
                          <a:cs typeface="+mn-cs"/>
                        </a:rPr>
                        <a:t>Tony Clark</a:t>
                      </a:r>
                      <a:endParaRPr lang="en-US" sz="1600" dirty="0">
                        <a:latin typeface="AvenirNext LT Pro Regular" panose="020B0503020202020204" pitchFamily="34" charset="0"/>
                      </a:endParaRPr>
                    </a:p>
                  </a:txBody>
                  <a:tcPr anchor="ctr"/>
                </a:tc>
                <a:extLst>
                  <a:ext uri="{0D108BD9-81ED-4DB2-BD59-A6C34878D82A}">
                    <a16:rowId xmlns:a16="http://schemas.microsoft.com/office/drawing/2014/main" val="10005"/>
                  </a:ext>
                </a:extLst>
              </a:tr>
              <a:tr h="309229">
                <a:tc>
                  <a:txBody>
                    <a:bodyPr/>
                    <a:lstStyle/>
                    <a:p>
                      <a:r>
                        <a:rPr lang="en-US" sz="1600" kern="1200" dirty="0">
                          <a:solidFill>
                            <a:schemeClr val="tx1"/>
                          </a:solidFill>
                          <a:effectLst/>
                          <a:latin typeface="AvenirNext LT Pro Regular" panose="020B0503020202020204" pitchFamily="34" charset="0"/>
                          <a:ea typeface="+mn-ea"/>
                          <a:cs typeface="+mn-cs"/>
                        </a:rPr>
                        <a:t>34100 – IVC Organic Farm Fund</a:t>
                      </a:r>
                      <a:endParaRPr lang="en-US" sz="1600" dirty="0">
                        <a:latin typeface="AvenirNext LT Pro Regular" panose="020B0503020202020204" pitchFamily="34" charset="0"/>
                      </a:endParaRPr>
                    </a:p>
                  </a:txBody>
                  <a:tcPr anchor="ctr"/>
                </a:tc>
                <a:tc>
                  <a:txBody>
                    <a:bodyPr/>
                    <a:lstStyle/>
                    <a:p>
                      <a:pPr algn="ctr"/>
                      <a:r>
                        <a:rPr lang="en-US" sz="1600" kern="1200" dirty="0">
                          <a:solidFill>
                            <a:schemeClr val="tx1"/>
                          </a:solidFill>
                          <a:effectLst/>
                          <a:latin typeface="AvenirNext LT Pro Regular" panose="020B0503020202020204" pitchFamily="34" charset="0"/>
                          <a:ea typeface="+mn-ea"/>
                          <a:cs typeface="+mn-cs"/>
                        </a:rPr>
                        <a:t>Brianna</a:t>
                      </a:r>
                      <a:r>
                        <a:rPr lang="en-US" sz="1600" kern="1200" baseline="0" dirty="0">
                          <a:solidFill>
                            <a:schemeClr val="tx1"/>
                          </a:solidFill>
                          <a:effectLst/>
                          <a:latin typeface="AvenirNext LT Pro Regular" panose="020B0503020202020204" pitchFamily="34" charset="0"/>
                          <a:ea typeface="+mn-ea"/>
                          <a:cs typeface="+mn-cs"/>
                        </a:rPr>
                        <a:t> Haggitt</a:t>
                      </a:r>
                      <a:endParaRPr lang="en-US" sz="1600" dirty="0">
                        <a:latin typeface="AvenirNext LT Pro Regular" panose="020B0503020202020204" pitchFamily="34" charset="0"/>
                      </a:endParaRPr>
                    </a:p>
                  </a:txBody>
                  <a:tcPr anchor="ctr"/>
                </a:tc>
                <a:extLst>
                  <a:ext uri="{0D108BD9-81ED-4DB2-BD59-A6C34878D82A}">
                    <a16:rowId xmlns:a16="http://schemas.microsoft.com/office/drawing/2014/main" val="10006"/>
                  </a:ext>
                </a:extLst>
              </a:tr>
              <a:tr h="358894">
                <a:tc>
                  <a:txBody>
                    <a:bodyPr/>
                    <a:lstStyle/>
                    <a:p>
                      <a:r>
                        <a:rPr lang="en-US" sz="1600" kern="1200" dirty="0">
                          <a:solidFill>
                            <a:schemeClr val="tx1"/>
                          </a:solidFill>
                          <a:effectLst/>
                          <a:latin typeface="AvenirNext LT Pro Regular" panose="020B0503020202020204" pitchFamily="34" charset="0"/>
                          <a:ea typeface="+mn-ea"/>
                          <a:cs typeface="+mn-cs"/>
                        </a:rPr>
                        <a:t>41XXX – Capital Outlay Funds	</a:t>
                      </a:r>
                      <a:endParaRPr lang="en-US" sz="1600" dirty="0">
                        <a:latin typeface="AvenirNext LT Pro Regular" panose="020B0503020202020204" pitchFamily="34" charset="0"/>
                      </a:endParaRPr>
                    </a:p>
                  </a:txBody>
                  <a:tcPr anchor="ctr"/>
                </a:tc>
                <a:tc>
                  <a:txBody>
                    <a:bodyPr/>
                    <a:lstStyle/>
                    <a:p>
                      <a:pPr algn="ctr"/>
                      <a:r>
                        <a:rPr lang="en-US" sz="1600" kern="1200" dirty="0">
                          <a:solidFill>
                            <a:schemeClr val="tx1"/>
                          </a:solidFill>
                          <a:effectLst/>
                          <a:latin typeface="AvenirNext LT Pro Regular" panose="020B0503020202020204" pitchFamily="34" charset="0"/>
                          <a:ea typeface="+mn-ea"/>
                          <a:cs typeface="+mn-cs"/>
                        </a:rPr>
                        <a:t>Brianna</a:t>
                      </a:r>
                      <a:r>
                        <a:rPr lang="en-US" sz="1600" kern="1200" baseline="0" dirty="0">
                          <a:solidFill>
                            <a:schemeClr val="tx1"/>
                          </a:solidFill>
                          <a:effectLst/>
                          <a:latin typeface="AvenirNext LT Pro Regular" panose="020B0503020202020204" pitchFamily="34" charset="0"/>
                          <a:ea typeface="+mn-ea"/>
                          <a:cs typeface="+mn-cs"/>
                        </a:rPr>
                        <a:t> Haggitt</a:t>
                      </a:r>
                      <a:endParaRPr lang="en-US" sz="1600" dirty="0">
                        <a:latin typeface="AvenirNext LT Pro Regular" panose="020B0503020202020204" pitchFamily="34" charset="0"/>
                      </a:endParaRPr>
                    </a:p>
                  </a:txBody>
                  <a:tcPr anchor="ctr"/>
                </a:tc>
                <a:extLst>
                  <a:ext uri="{0D108BD9-81ED-4DB2-BD59-A6C34878D82A}">
                    <a16:rowId xmlns:a16="http://schemas.microsoft.com/office/drawing/2014/main" val="10008"/>
                  </a:ext>
                </a:extLst>
              </a:tr>
              <a:tr h="309229">
                <a:tc>
                  <a:txBody>
                    <a:bodyPr/>
                    <a:lstStyle/>
                    <a:p>
                      <a:r>
                        <a:rPr lang="en-US" sz="1600" kern="1200" dirty="0">
                          <a:solidFill>
                            <a:schemeClr val="tx1"/>
                          </a:solidFill>
                          <a:effectLst/>
                          <a:latin typeface="AvenirNext LT Pro Regular" panose="020B0503020202020204" pitchFamily="34" charset="0"/>
                          <a:ea typeface="+mn-ea"/>
                          <a:cs typeface="+mn-cs"/>
                        </a:rPr>
                        <a:t>43X00 – Capital Outlay Fund for Measure B</a:t>
                      </a:r>
                      <a:r>
                        <a:rPr lang="en-US" sz="1600" kern="1200" baseline="0" dirty="0">
                          <a:solidFill>
                            <a:schemeClr val="tx1"/>
                          </a:solidFill>
                          <a:effectLst/>
                          <a:latin typeface="AvenirNext LT Pro Regular" panose="020B0503020202020204" pitchFamily="34" charset="0"/>
                          <a:ea typeface="+mn-ea"/>
                          <a:cs typeface="+mn-cs"/>
                        </a:rPr>
                        <a:t> Bond Funds</a:t>
                      </a:r>
                      <a:endParaRPr lang="en-US" sz="1600" dirty="0">
                        <a:latin typeface="AvenirNext LT Pro Regular" panose="020B0503020202020204" pitchFamily="34" charset="0"/>
                      </a:endParaRPr>
                    </a:p>
                  </a:txBody>
                  <a:tcPr anchor="ctr"/>
                </a:tc>
                <a:tc>
                  <a:txBody>
                    <a:bodyPr/>
                    <a:lstStyle/>
                    <a:p>
                      <a:pPr algn="ctr"/>
                      <a:r>
                        <a:rPr lang="en-US" sz="1600" kern="1200" dirty="0">
                          <a:solidFill>
                            <a:schemeClr val="tx1"/>
                          </a:solidFill>
                          <a:effectLst/>
                          <a:latin typeface="AvenirNext LT Pro Regular" panose="020B0503020202020204" pitchFamily="34" charset="0"/>
                          <a:ea typeface="+mn-ea"/>
                          <a:cs typeface="+mn-cs"/>
                        </a:rPr>
                        <a:t>Tony Clark</a:t>
                      </a:r>
                      <a:endParaRPr lang="en-US" sz="1600" dirty="0">
                        <a:latin typeface="AvenirNext LT Pro Regular" panose="020B0503020202020204" pitchFamily="34" charset="0"/>
                      </a:endParaRPr>
                    </a:p>
                  </a:txBody>
                  <a:tcPr anchor="ctr"/>
                </a:tc>
                <a:extLst>
                  <a:ext uri="{0D108BD9-81ED-4DB2-BD59-A6C34878D82A}">
                    <a16:rowId xmlns:a16="http://schemas.microsoft.com/office/drawing/2014/main" val="10009"/>
                  </a:ext>
                </a:extLst>
              </a:tr>
              <a:tr h="309229">
                <a:tc>
                  <a:txBody>
                    <a:bodyPr/>
                    <a:lstStyle/>
                    <a:p>
                      <a:r>
                        <a:rPr lang="en-US" sz="1600" kern="1200" dirty="0">
                          <a:solidFill>
                            <a:schemeClr val="tx1"/>
                          </a:solidFill>
                          <a:effectLst/>
                          <a:latin typeface="AvenirNext LT Pro Regular" panose="020B0503020202020204" pitchFamily="34" charset="0"/>
                          <a:ea typeface="+mn-ea"/>
                          <a:cs typeface="+mn-cs"/>
                        </a:rPr>
                        <a:t>79xxxx – Foundation Funds</a:t>
                      </a:r>
                      <a:endParaRPr lang="en-US" sz="1600" dirty="0">
                        <a:latin typeface="AvenirNext LT Pro Regular" panose="020B0503020202020204" pitchFamily="34" charset="0"/>
                      </a:endParaRPr>
                    </a:p>
                  </a:txBody>
                  <a:tcPr anchor="ctr"/>
                </a:tc>
                <a:tc>
                  <a:txBody>
                    <a:bodyPr/>
                    <a:lstStyle/>
                    <a:p>
                      <a:pPr algn="ctr"/>
                      <a:r>
                        <a:rPr lang="en-US" sz="1600" kern="1200" dirty="0">
                          <a:solidFill>
                            <a:schemeClr val="tx1"/>
                          </a:solidFill>
                          <a:effectLst/>
                          <a:latin typeface="AvenirNext LT Pro Regular" panose="020B0503020202020204" pitchFamily="34" charset="0"/>
                          <a:ea typeface="+mn-ea"/>
                          <a:cs typeface="+mn-cs"/>
                        </a:rPr>
                        <a:t>Brianna Haggitt</a:t>
                      </a:r>
                      <a:endParaRPr lang="en-US" sz="1600" dirty="0">
                        <a:latin typeface="AvenirNext LT Pro Regular" panose="020B0503020202020204" pitchFamily="34" charset="0"/>
                      </a:endParaRPr>
                    </a:p>
                  </a:txBody>
                  <a:tcPr anchor="ctr"/>
                </a:tc>
                <a:extLst>
                  <a:ext uri="{0D108BD9-81ED-4DB2-BD59-A6C34878D82A}">
                    <a16:rowId xmlns:a16="http://schemas.microsoft.com/office/drawing/2014/main" val="10010"/>
                  </a:ext>
                </a:extLst>
              </a:tr>
            </a:tbl>
          </a:graphicData>
        </a:graphic>
      </p:graphicFrame>
      <p:sp>
        <p:nvSpPr>
          <p:cNvPr id="4" name="TextBox 3"/>
          <p:cNvSpPr txBox="1"/>
          <p:nvPr/>
        </p:nvSpPr>
        <p:spPr>
          <a:xfrm>
            <a:off x="1117308" y="6248400"/>
            <a:ext cx="9777702" cy="369332"/>
          </a:xfrm>
          <a:prstGeom prst="rect">
            <a:avLst/>
          </a:prstGeom>
          <a:noFill/>
        </p:spPr>
        <p:txBody>
          <a:bodyPr wrap="square" rtlCol="0">
            <a:spAutoFit/>
          </a:bodyPr>
          <a:lstStyle/>
          <a:p>
            <a:pPr algn="ctr"/>
            <a:r>
              <a:rPr lang="en-US" sz="1800" b="1" dirty="0">
                <a:solidFill>
                  <a:srgbClr val="FF9900"/>
                </a:solidFill>
                <a:latin typeface="AvenirNext LT Pro Regular" panose="020B0503020202020204" pitchFamily="34" charset="0"/>
              </a:rPr>
              <a:t>Reminder: All budget transfers must be </a:t>
            </a:r>
            <a:r>
              <a:rPr lang="en-US" sz="1800" b="1" i="1" dirty="0">
                <a:solidFill>
                  <a:srgbClr val="FF9900"/>
                </a:solidFill>
                <a:latin typeface="AvenirNext LT Pro Regular" panose="020B0503020202020204" pitchFamily="34" charset="0"/>
              </a:rPr>
              <a:t>within</a:t>
            </a:r>
            <a:r>
              <a:rPr lang="en-US" sz="1800" b="1" dirty="0">
                <a:solidFill>
                  <a:srgbClr val="FF9900"/>
                </a:solidFill>
                <a:latin typeface="AvenirNext LT Pro Regular" panose="020B0503020202020204" pitchFamily="34" charset="0"/>
              </a:rPr>
              <a:t> </a:t>
            </a:r>
            <a:r>
              <a:rPr lang="en-US" sz="1800" b="1" i="1" dirty="0">
                <a:solidFill>
                  <a:srgbClr val="FF9900"/>
                </a:solidFill>
                <a:latin typeface="AvenirNext LT Pro Regular" panose="020B0503020202020204" pitchFamily="34" charset="0"/>
              </a:rPr>
              <a:t>the same fund</a:t>
            </a:r>
            <a:r>
              <a:rPr lang="en-US" sz="1800" b="1" dirty="0">
                <a:solidFill>
                  <a:srgbClr val="FF9900"/>
                </a:solidFill>
                <a:latin typeface="AvenirNext LT Pro Regular" panose="020B0503020202020204" pitchFamily="34" charset="0"/>
              </a:rPr>
              <a:t>.</a:t>
            </a:r>
            <a:endParaRPr lang="en-US" sz="1800" dirty="0">
              <a:solidFill>
                <a:srgbClr val="FF9900"/>
              </a:solidFill>
              <a:effectLst/>
              <a:latin typeface="AvenirNext LT Pro Regular" panose="020B0503020202020204" pitchFamily="34" charset="0"/>
            </a:endParaRPr>
          </a:p>
        </p:txBody>
      </p:sp>
      <p:sp>
        <p:nvSpPr>
          <p:cNvPr id="7" name="Slide Number Placeholder 6"/>
          <p:cNvSpPr>
            <a:spLocks noGrp="1"/>
          </p:cNvSpPr>
          <p:nvPr>
            <p:ph type="sldNum" sz="quarter" idx="12"/>
          </p:nvPr>
        </p:nvSpPr>
        <p:spPr/>
        <p:txBody>
          <a:bodyPr/>
          <a:lstStyle/>
          <a:p>
            <a:fld id="{EB37DED6-D4C7-42EE-AB49-D2E39E64FDE4}" type="slidenum">
              <a:rPr lang="en-US" smtClean="0"/>
              <a:pPr/>
              <a:t>5</a:t>
            </a:fld>
            <a:endParaRPr lang="en-US" dirty="0"/>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Next LT Pro Medium" panose="020B0603020202020204" pitchFamily="34" charset="0"/>
              </a:rPr>
              <a:t>The “Organization”</a:t>
            </a:r>
            <a:endParaRPr lang="en-US" dirty="0">
              <a:latin typeface="AvenirNext LT Pro Medium" panose="020B0603020202020204" pitchFamily="34" charset="0"/>
            </a:endParaRPr>
          </a:p>
        </p:txBody>
      </p:sp>
      <p:sp>
        <p:nvSpPr>
          <p:cNvPr id="5" name="Text Placeholder 4"/>
          <p:cNvSpPr>
            <a:spLocks noGrp="1"/>
          </p:cNvSpPr>
          <p:nvPr>
            <p:ph type="body" idx="1"/>
          </p:nvPr>
        </p:nvSpPr>
        <p:spPr>
          <a:xfrm>
            <a:off x="1121372" y="1608836"/>
            <a:ext cx="10153291" cy="829564"/>
          </a:xfrm>
        </p:spPr>
        <p:txBody>
          <a:bodyPr/>
          <a:lstStyle/>
          <a:p>
            <a:r>
              <a:rPr lang="en-US" sz="1800" b="0" dirty="0">
                <a:latin typeface="AvenirNext LT Pro Regular" panose="020B0503020202020204" pitchFamily="34" charset="0"/>
              </a:rPr>
              <a:t>The Organization is usually a five digit code that identifies a unit of budgetary responsibility or departments within an institution.  It is normally used to define “who” spends the money.  Here are the core Organization codes:</a:t>
            </a:r>
          </a:p>
        </p:txBody>
      </p:sp>
      <p:sp>
        <p:nvSpPr>
          <p:cNvPr id="3" name="Content Placeholder 2"/>
          <p:cNvSpPr>
            <a:spLocks noGrp="1"/>
          </p:cNvSpPr>
          <p:nvPr>
            <p:ph sz="half" idx="2"/>
          </p:nvPr>
        </p:nvSpPr>
        <p:spPr>
          <a:xfrm>
            <a:off x="1117308" y="2574035"/>
            <a:ext cx="5129503" cy="3826765"/>
          </a:xfrm>
        </p:spPr>
        <p:txBody>
          <a:bodyPr>
            <a:normAutofit fontScale="70000" lnSpcReduction="20000"/>
          </a:bodyPr>
          <a:lstStyle/>
          <a:p>
            <a:pPr>
              <a:spcBef>
                <a:spcPts val="600"/>
              </a:spcBef>
            </a:pPr>
            <a:r>
              <a:rPr lang="en-US" sz="2600" dirty="0">
                <a:latin typeface="AvenirNext LT Pro Regular" panose="020B0503020202020204" pitchFamily="34" charset="0"/>
              </a:rPr>
              <a:t>20xxx = Student Learning</a:t>
            </a:r>
          </a:p>
          <a:p>
            <a:pPr>
              <a:spcBef>
                <a:spcPts val="600"/>
              </a:spcBef>
            </a:pPr>
            <a:r>
              <a:rPr lang="en-US" sz="2600" dirty="0">
                <a:latin typeface="AvenirNext LT Pro Regular" panose="020B0503020202020204" pitchFamily="34" charset="0"/>
              </a:rPr>
              <a:t>21xxx = Arts and Humanities</a:t>
            </a:r>
          </a:p>
          <a:p>
            <a:pPr>
              <a:spcBef>
                <a:spcPts val="600"/>
              </a:spcBef>
            </a:pPr>
            <a:r>
              <a:rPr lang="en-US" sz="2600" dirty="0">
                <a:latin typeface="AvenirNext LT Pro Regular" panose="020B0503020202020204" pitchFamily="34" charset="0"/>
              </a:rPr>
              <a:t>22xxx = Math and Science</a:t>
            </a:r>
          </a:p>
          <a:p>
            <a:pPr>
              <a:spcBef>
                <a:spcPts val="600"/>
              </a:spcBef>
            </a:pPr>
            <a:r>
              <a:rPr lang="en-US" sz="2600" dirty="0">
                <a:latin typeface="AvenirNext LT Pro Regular" panose="020B0503020202020204" pitchFamily="34" charset="0"/>
              </a:rPr>
              <a:t>23xxx = Workforce Development</a:t>
            </a:r>
          </a:p>
          <a:p>
            <a:pPr>
              <a:spcBef>
                <a:spcPts val="600"/>
              </a:spcBef>
            </a:pPr>
            <a:r>
              <a:rPr lang="en-US" sz="2600" dirty="0">
                <a:latin typeface="AvenirNext LT Pro Regular" panose="020B0503020202020204" pitchFamily="34" charset="0"/>
              </a:rPr>
              <a:t>233xx = Health Sciences </a:t>
            </a:r>
          </a:p>
          <a:p>
            <a:pPr>
              <a:spcBef>
                <a:spcPts val="600"/>
              </a:spcBef>
            </a:pPr>
            <a:r>
              <a:rPr lang="en-US" sz="2600" dirty="0">
                <a:latin typeface="AvenirNext LT Pro Regular" panose="020B0503020202020204" pitchFamily="34" charset="0"/>
              </a:rPr>
              <a:t>24xxx = Enrollment Services</a:t>
            </a:r>
          </a:p>
          <a:p>
            <a:pPr>
              <a:spcBef>
                <a:spcPts val="600"/>
              </a:spcBef>
            </a:pPr>
            <a:r>
              <a:rPr lang="en-US" sz="2600" dirty="0">
                <a:latin typeface="AvenirNext LT Pro Regular" panose="020B0503020202020204" pitchFamily="34" charset="0"/>
              </a:rPr>
              <a:t>25xxx = Student Development, Special</a:t>
            </a:r>
          </a:p>
          <a:p>
            <a:pPr>
              <a:spcBef>
                <a:spcPts val="600"/>
              </a:spcBef>
              <a:buNone/>
            </a:pPr>
            <a:r>
              <a:rPr lang="en-US" sz="2600" dirty="0">
                <a:latin typeface="AvenirNext LT Pro Regular" panose="020B0503020202020204" pitchFamily="34" charset="0"/>
              </a:rPr>
              <a:t>                    Services, Child Development,</a:t>
            </a:r>
          </a:p>
          <a:p>
            <a:pPr>
              <a:spcBef>
                <a:spcPts val="600"/>
              </a:spcBef>
              <a:buNone/>
            </a:pPr>
            <a:r>
              <a:rPr lang="en-US" sz="2600" dirty="0">
                <a:latin typeface="AvenirNext LT Pro Regular" panose="020B0503020202020204" pitchFamily="34" charset="0"/>
              </a:rPr>
              <a:t>	             and Early Childhood Education</a:t>
            </a:r>
          </a:p>
          <a:p>
            <a:pPr>
              <a:spcBef>
                <a:spcPts val="600"/>
              </a:spcBef>
            </a:pPr>
            <a:r>
              <a:rPr lang="en-US" sz="2600" dirty="0">
                <a:latin typeface="AvenirNext LT Pro Regular" panose="020B0503020202020204" pitchFamily="34" charset="0"/>
              </a:rPr>
              <a:t>26xxx = Learning Resources</a:t>
            </a:r>
          </a:p>
          <a:p>
            <a:pPr>
              <a:spcBef>
                <a:spcPts val="600"/>
              </a:spcBef>
            </a:pPr>
            <a:r>
              <a:rPr lang="en-US" sz="2600" dirty="0">
                <a:latin typeface="AvenirNext LT Pro Regular" panose="020B0503020202020204" pitchFamily="34" charset="0"/>
              </a:rPr>
              <a:t>27xxx = Academic Services and Articulation</a:t>
            </a:r>
          </a:p>
          <a:p>
            <a:pPr>
              <a:spcBef>
                <a:spcPts val="600"/>
              </a:spcBef>
            </a:pPr>
            <a:r>
              <a:rPr lang="en-US" sz="2600" dirty="0">
                <a:latin typeface="AvenirNext LT Pro Regular" panose="020B0503020202020204" pitchFamily="34" charset="0"/>
              </a:rPr>
              <a:t>28xxx = Community Services &amp; International</a:t>
            </a:r>
          </a:p>
          <a:p>
            <a:pPr>
              <a:spcBef>
                <a:spcPts val="600"/>
              </a:spcBef>
            </a:pPr>
            <a:r>
              <a:rPr lang="en-US" sz="2600" dirty="0">
                <a:latin typeface="AvenirNext LT Pro Regular" panose="020B0503020202020204" pitchFamily="34" charset="0"/>
              </a:rPr>
              <a:t>29xxx = Academic Senate</a:t>
            </a:r>
          </a:p>
          <a:p>
            <a:endParaRPr lang="en-US" dirty="0"/>
          </a:p>
        </p:txBody>
      </p:sp>
      <p:sp>
        <p:nvSpPr>
          <p:cNvPr id="4" name="Content Placeholder 3"/>
          <p:cNvSpPr>
            <a:spLocks noGrp="1"/>
          </p:cNvSpPr>
          <p:nvPr>
            <p:ph sz="quarter" idx="4"/>
          </p:nvPr>
        </p:nvSpPr>
        <p:spPr>
          <a:xfrm>
            <a:off x="6297559" y="2667000"/>
            <a:ext cx="4977104" cy="3733800"/>
          </a:xfrm>
        </p:spPr>
        <p:txBody>
          <a:bodyPr>
            <a:normAutofit/>
          </a:bodyPr>
          <a:lstStyle/>
          <a:p>
            <a:r>
              <a:rPr lang="en-US" dirty="0">
                <a:latin typeface="AvenirNext LT Pro Regular" panose="020B0503020202020204" pitchFamily="34" charset="0"/>
              </a:rPr>
              <a:t>The district has many other Organization codes to track financial activity.  </a:t>
            </a:r>
          </a:p>
          <a:p>
            <a:r>
              <a:rPr lang="en-US" dirty="0">
                <a:latin typeface="AvenirNext LT Pro Regular" panose="020B0503020202020204" pitchFamily="34" charset="0"/>
              </a:rPr>
              <a:t>Some “Org” codes, which are mainly used for capital outlay and project accounting, are alpha-numeric and include a sixth position.</a:t>
            </a:r>
          </a:p>
          <a:p>
            <a:r>
              <a:rPr lang="en-US" b="1" dirty="0">
                <a:solidFill>
                  <a:srgbClr val="FF9900"/>
                </a:solidFill>
                <a:latin typeface="AvenirNext LT Pro Regular" panose="020B0503020202020204" pitchFamily="34" charset="0"/>
              </a:rPr>
              <a:t>Reminder:  Discretionary budget transfers may occur between different Organizations but must remain within the same Fund.</a:t>
            </a:r>
            <a:endParaRPr lang="en-US" dirty="0">
              <a:solidFill>
                <a:srgbClr val="FF9900"/>
              </a:solidFill>
              <a:latin typeface="AvenirNext LT Pro Regular" panose="020B0503020202020204" pitchFamily="34" charset="0"/>
            </a:endParaRPr>
          </a:p>
          <a:p>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pPr/>
              <a:t>6</a:t>
            </a:fld>
            <a:endParaRPr lang="en-US" dirty="0"/>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anim calcmode="lin" valueType="num">
                                      <p:cBhvr additive="base">
                                        <p:cTn id="6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xEl>
                                              <p:pRg st="1" end="1"/>
                                            </p:txEl>
                                          </p:spTgt>
                                        </p:tgtEl>
                                        <p:attrNameLst>
                                          <p:attrName>style.visibility</p:attrName>
                                        </p:attrNameLst>
                                      </p:cBhvr>
                                      <p:to>
                                        <p:strVal val="visible"/>
                                      </p:to>
                                    </p:set>
                                    <p:anim calcmode="lin" valueType="num">
                                      <p:cBhvr additive="base">
                                        <p:cTn id="7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
                                            <p:txEl>
                                              <p:pRg st="2" end="2"/>
                                            </p:txEl>
                                          </p:spTgt>
                                        </p:tgtEl>
                                        <p:attrNameLst>
                                          <p:attrName>style.visibility</p:attrName>
                                        </p:attrNameLst>
                                      </p:cBhvr>
                                      <p:to>
                                        <p:strVal val="visible"/>
                                      </p:to>
                                    </p:set>
                                    <p:anim calcmode="lin" valueType="num">
                                      <p:cBhvr additive="base">
                                        <p:cTn id="8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Next LT Pro Medium" panose="020B0603020202020204" pitchFamily="34" charset="0"/>
              </a:rPr>
              <a:t>The “Account”</a:t>
            </a:r>
            <a:endParaRPr lang="en-US" dirty="0">
              <a:latin typeface="AvenirNext LT Pro Medium" panose="020B0603020202020204" pitchFamily="34" charset="0"/>
            </a:endParaRPr>
          </a:p>
        </p:txBody>
      </p:sp>
      <p:sp>
        <p:nvSpPr>
          <p:cNvPr id="3" name="Content Placeholder 2"/>
          <p:cNvSpPr>
            <a:spLocks noGrp="1"/>
          </p:cNvSpPr>
          <p:nvPr>
            <p:ph sz="half" idx="1"/>
          </p:nvPr>
        </p:nvSpPr>
        <p:spPr>
          <a:xfrm>
            <a:off x="1117308" y="2286000"/>
            <a:ext cx="5129503" cy="3886200"/>
          </a:xfrm>
        </p:spPr>
        <p:txBody>
          <a:bodyPr>
            <a:normAutofit fontScale="92500" lnSpcReduction="20000"/>
          </a:bodyPr>
          <a:lstStyle/>
          <a:p>
            <a:pPr lvl="0"/>
            <a:r>
              <a:rPr lang="en-US" dirty="0">
                <a:latin typeface="AvenirNext LT Pro Regular" panose="020B0503020202020204" pitchFamily="34" charset="0"/>
              </a:rPr>
              <a:t> 1xxxx   Faculty Salaries</a:t>
            </a:r>
          </a:p>
          <a:p>
            <a:pPr lvl="1"/>
            <a:r>
              <a:rPr lang="en-US" dirty="0">
                <a:latin typeface="AvenirNext LT Pro Regular" panose="020B0503020202020204" pitchFamily="34" charset="0"/>
              </a:rPr>
              <a:t>11xxx = Full Time Instructional</a:t>
            </a:r>
          </a:p>
          <a:p>
            <a:pPr lvl="1"/>
            <a:r>
              <a:rPr lang="en-US" dirty="0">
                <a:latin typeface="AvenirNext LT Pro Regular" panose="020B0503020202020204" pitchFamily="34" charset="0"/>
              </a:rPr>
              <a:t>12xxx = Full Time Non-Instructional</a:t>
            </a:r>
          </a:p>
          <a:p>
            <a:pPr lvl="1"/>
            <a:r>
              <a:rPr lang="en-US" dirty="0">
                <a:latin typeface="AvenirNext LT Pro Regular" panose="020B0503020202020204" pitchFamily="34" charset="0"/>
              </a:rPr>
              <a:t>13xxx = PT Instructional &amp; Overload</a:t>
            </a:r>
          </a:p>
          <a:p>
            <a:pPr lvl="1"/>
            <a:r>
              <a:rPr lang="en-US" dirty="0">
                <a:latin typeface="AvenirNext LT Pro Regular" panose="020B0503020202020204" pitchFamily="34" charset="0"/>
              </a:rPr>
              <a:t>14xxx = PT Non-Instructional &amp; Overload</a:t>
            </a:r>
          </a:p>
          <a:p>
            <a:pPr lvl="0"/>
            <a:r>
              <a:rPr lang="en-US" dirty="0">
                <a:latin typeface="AvenirNext LT Pro Regular" panose="020B0503020202020204" pitchFamily="34" charset="0"/>
              </a:rPr>
              <a:t>2xxxx   Classified Salaries</a:t>
            </a:r>
          </a:p>
          <a:p>
            <a:pPr lvl="1"/>
            <a:r>
              <a:rPr lang="en-US" dirty="0">
                <a:latin typeface="AvenirNext LT Pro Regular" panose="020B0503020202020204" pitchFamily="34" charset="0"/>
              </a:rPr>
              <a:t>21xxx = Permanent Non-Instructional</a:t>
            </a:r>
          </a:p>
          <a:p>
            <a:pPr lvl="1"/>
            <a:r>
              <a:rPr lang="en-US" dirty="0">
                <a:latin typeface="AvenirNext LT Pro Regular" panose="020B0503020202020204" pitchFamily="34" charset="0"/>
              </a:rPr>
              <a:t>22xxx = Permanent Instructional</a:t>
            </a:r>
          </a:p>
          <a:p>
            <a:pPr lvl="1"/>
            <a:r>
              <a:rPr lang="en-US" dirty="0">
                <a:latin typeface="AvenirNext LT Pro Regular" panose="020B0503020202020204" pitchFamily="34" charset="0"/>
              </a:rPr>
              <a:t>23xxx = Hourly Non-Instructional</a:t>
            </a:r>
          </a:p>
          <a:p>
            <a:pPr lvl="1"/>
            <a:r>
              <a:rPr lang="en-US" dirty="0">
                <a:latin typeface="AvenirNext LT Pro Regular" panose="020B0503020202020204" pitchFamily="34" charset="0"/>
              </a:rPr>
              <a:t>24xxx = Hourly Instructional</a:t>
            </a:r>
          </a:p>
          <a:p>
            <a:endParaRPr lang="en-US" dirty="0"/>
          </a:p>
        </p:txBody>
      </p:sp>
      <p:sp>
        <p:nvSpPr>
          <p:cNvPr id="4" name="Content Placeholder 3"/>
          <p:cNvSpPr>
            <a:spLocks noGrp="1"/>
          </p:cNvSpPr>
          <p:nvPr>
            <p:ph sz="half" idx="2"/>
          </p:nvPr>
        </p:nvSpPr>
        <p:spPr>
          <a:xfrm>
            <a:off x="6297558" y="2286000"/>
            <a:ext cx="4978453" cy="3733800"/>
          </a:xfrm>
        </p:spPr>
        <p:txBody>
          <a:bodyPr>
            <a:normAutofit fontScale="92500" lnSpcReduction="20000"/>
          </a:bodyPr>
          <a:lstStyle/>
          <a:p>
            <a:pPr lvl="0"/>
            <a:r>
              <a:rPr lang="en-US" dirty="0">
                <a:latin typeface="AvenirNext LT Pro Regular" panose="020B0503020202020204" pitchFamily="34" charset="0"/>
              </a:rPr>
              <a:t>3xxxx 	Benefits (Pension, Health &amp; 	Welfare, 	Payroll Taxes)</a:t>
            </a:r>
          </a:p>
          <a:p>
            <a:pPr lvl="0"/>
            <a:r>
              <a:rPr lang="en-US" dirty="0">
                <a:latin typeface="AvenirNext LT Pro Regular" panose="020B0503020202020204" pitchFamily="34" charset="0"/>
              </a:rPr>
              <a:t>4xxxx	Supplies</a:t>
            </a:r>
          </a:p>
          <a:p>
            <a:pPr lvl="0"/>
            <a:r>
              <a:rPr lang="en-US" dirty="0">
                <a:latin typeface="AvenirNext LT Pro Regular" panose="020B0503020202020204" pitchFamily="34" charset="0"/>
              </a:rPr>
              <a:t>5xxxx 	Operating Expenditures (e.g., 	personal services, contract 	services, travel, memberships)</a:t>
            </a:r>
          </a:p>
          <a:p>
            <a:pPr lvl="0"/>
            <a:r>
              <a:rPr lang="en-US" dirty="0">
                <a:latin typeface="AvenirNext LT Pro Regular" panose="020B0503020202020204" pitchFamily="34" charset="0"/>
              </a:rPr>
              <a:t>6xxxx 	Equipment, Library books</a:t>
            </a:r>
          </a:p>
          <a:p>
            <a:pPr lvl="0"/>
            <a:r>
              <a:rPr lang="en-US" dirty="0">
                <a:latin typeface="AvenirNext LT Pro Regular" panose="020B0503020202020204" pitchFamily="34" charset="0"/>
              </a:rPr>
              <a:t>7xxxx 	Other Outgo</a:t>
            </a:r>
          </a:p>
          <a:p>
            <a:endParaRPr lang="en-US" dirty="0"/>
          </a:p>
        </p:txBody>
      </p:sp>
      <p:sp>
        <p:nvSpPr>
          <p:cNvPr id="6" name="TextBox 5"/>
          <p:cNvSpPr txBox="1"/>
          <p:nvPr/>
        </p:nvSpPr>
        <p:spPr>
          <a:xfrm>
            <a:off x="1117309" y="1371600"/>
            <a:ext cx="10157354" cy="1292662"/>
          </a:xfrm>
          <a:prstGeom prst="rect">
            <a:avLst/>
          </a:prstGeom>
          <a:noFill/>
        </p:spPr>
        <p:txBody>
          <a:bodyPr wrap="square" rtlCol="0">
            <a:spAutoFit/>
          </a:bodyPr>
          <a:lstStyle/>
          <a:p>
            <a:r>
              <a:rPr lang="en-US" sz="1800" dirty="0">
                <a:latin typeface="AvenirNext LT Pro Regular" panose="020B0503020202020204" pitchFamily="34" charset="0"/>
              </a:rPr>
              <a:t>The Account is a five-digit code that identifies objects, such as the general ledger accounts (assets, liabilities, control, fund balances) and the operating ledger accounts (revenues, expenditures, transfers). The account is a line-item within an institution’s financial structure:</a:t>
            </a:r>
          </a:p>
          <a:p>
            <a:endParaRPr lang="en-US" dirty="0"/>
          </a:p>
        </p:txBody>
      </p:sp>
      <p:sp>
        <p:nvSpPr>
          <p:cNvPr id="7" name="TextBox 6"/>
          <p:cNvSpPr txBox="1"/>
          <p:nvPr/>
        </p:nvSpPr>
        <p:spPr>
          <a:xfrm>
            <a:off x="1112409" y="6023691"/>
            <a:ext cx="9782603" cy="646331"/>
          </a:xfrm>
          <a:prstGeom prst="rect">
            <a:avLst/>
          </a:prstGeom>
          <a:noFill/>
        </p:spPr>
        <p:txBody>
          <a:bodyPr wrap="square" rtlCol="0">
            <a:spAutoFit/>
          </a:bodyPr>
          <a:lstStyle/>
          <a:p>
            <a:pPr algn="ctr"/>
            <a:r>
              <a:rPr lang="en-US" sz="1800" b="1" dirty="0">
                <a:solidFill>
                  <a:srgbClr val="FF9900"/>
                </a:solidFill>
                <a:latin typeface="AvenirNext LT Pro Regular" panose="020B0503020202020204" pitchFamily="34" charset="0"/>
              </a:rPr>
              <a:t>Reminder:  All financial transactions must be coded based on the nature </a:t>
            </a:r>
            <a:br>
              <a:rPr lang="en-US" sz="1800" b="1" dirty="0">
                <a:solidFill>
                  <a:srgbClr val="FF9900"/>
                </a:solidFill>
                <a:latin typeface="AvenirNext LT Pro Regular" panose="020B0503020202020204" pitchFamily="34" charset="0"/>
              </a:rPr>
            </a:br>
            <a:r>
              <a:rPr lang="en-US" sz="1800" b="1" dirty="0">
                <a:solidFill>
                  <a:srgbClr val="FF9900"/>
                </a:solidFill>
                <a:latin typeface="AvenirNext LT Pro Regular" panose="020B0503020202020204" pitchFamily="34" charset="0"/>
              </a:rPr>
              <a:t>of the activity and not where budget may reside.</a:t>
            </a:r>
            <a:endParaRPr lang="en-US" sz="1800" dirty="0">
              <a:solidFill>
                <a:srgbClr val="FF9900"/>
              </a:solidFill>
              <a:effectLst/>
              <a:latin typeface="AvenirNext LT Pro Regular" panose="020B0503020202020204" pitchFamily="34" charset="0"/>
            </a:endParaRPr>
          </a:p>
        </p:txBody>
      </p:sp>
      <p:sp>
        <p:nvSpPr>
          <p:cNvPr id="8" name="Slide Number Placeholder 7"/>
          <p:cNvSpPr>
            <a:spLocks noGrp="1"/>
          </p:cNvSpPr>
          <p:nvPr>
            <p:ph type="sldNum" sz="quarter" idx="12"/>
          </p:nvPr>
        </p:nvSpPr>
        <p:spPr>
          <a:xfrm>
            <a:off x="10720904" y="6388275"/>
            <a:ext cx="478908" cy="317325"/>
          </a:xfrm>
        </p:spPr>
        <p:txBody>
          <a:bodyPr/>
          <a:lstStyle/>
          <a:p>
            <a:fld id="{EB37DED6-D4C7-42EE-AB49-D2E39E64FDE4}" type="slidenum">
              <a:rPr lang="en-US" smtClean="0"/>
              <a:pPr/>
              <a:t>7</a:t>
            </a:fld>
            <a:endParaRPr lang="en-US" dirty="0"/>
          </a:p>
        </p:txBody>
      </p:sp>
    </p:spTree>
    <p:extLst>
      <p:ext uri="{BB962C8B-B14F-4D97-AF65-F5344CB8AC3E}">
        <p14:creationId xmlns:p14="http://schemas.microsoft.com/office/powerpoint/2010/main" val="99696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 calcmode="lin" valueType="num">
                                      <p:cBhvr additive="base">
                                        <p:cTn id="5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 calcmode="lin" valueType="num">
                                      <p:cBhvr additive="base">
                                        <p:cTn id="6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
                                            <p:txEl>
                                              <p:pRg st="2" end="2"/>
                                            </p:txEl>
                                          </p:spTgt>
                                        </p:tgtEl>
                                        <p:attrNameLst>
                                          <p:attrName>style.visibility</p:attrName>
                                        </p:attrNameLst>
                                      </p:cBhvr>
                                      <p:to>
                                        <p:strVal val="visible"/>
                                      </p:to>
                                    </p:set>
                                    <p:anim calcmode="lin" valueType="num">
                                      <p:cBhvr additive="base">
                                        <p:cTn id="6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xEl>
                                              <p:pRg st="3" end="3"/>
                                            </p:txEl>
                                          </p:spTgt>
                                        </p:tgtEl>
                                        <p:attrNameLst>
                                          <p:attrName>style.visibility</p:attrName>
                                        </p:attrNameLst>
                                      </p:cBhvr>
                                      <p:to>
                                        <p:strVal val="visible"/>
                                      </p:to>
                                    </p:set>
                                    <p:anim calcmode="lin" valueType="num">
                                      <p:cBhvr additive="base">
                                        <p:cTn id="7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
                                            <p:txEl>
                                              <p:pRg st="4" end="4"/>
                                            </p:txEl>
                                          </p:spTgt>
                                        </p:tgtEl>
                                        <p:attrNameLst>
                                          <p:attrName>style.visibility</p:attrName>
                                        </p:attrNameLst>
                                      </p:cBhvr>
                                      <p:to>
                                        <p:strVal val="visible"/>
                                      </p:to>
                                    </p:set>
                                    <p:anim calcmode="lin" valueType="num">
                                      <p:cBhvr additive="base">
                                        <p:cTn id="8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latin typeface="AvenirNext LT Pro Medium" panose="020B0603020202020204" pitchFamily="34" charset="0"/>
              </a:rPr>
              <a:t>Discretionary Accounts</a:t>
            </a:r>
            <a:endParaRPr lang="en-US" dirty="0">
              <a:latin typeface="AvenirNext LT Pro Medium" panose="020B0603020202020204" pitchFamily="34" charset="0"/>
            </a:endParaRPr>
          </a:p>
        </p:txBody>
      </p:sp>
      <p:sp>
        <p:nvSpPr>
          <p:cNvPr id="14" name="Content Placeholder 13"/>
          <p:cNvSpPr>
            <a:spLocks noGrp="1"/>
          </p:cNvSpPr>
          <p:nvPr>
            <p:ph idx="1"/>
          </p:nvPr>
        </p:nvSpPr>
        <p:spPr>
          <a:xfrm>
            <a:off x="1102469" y="1473200"/>
            <a:ext cx="10097343" cy="4089400"/>
          </a:xfrm>
        </p:spPr>
        <p:txBody>
          <a:bodyPr>
            <a:normAutofit fontScale="25000" lnSpcReduction="20000"/>
          </a:bodyPr>
          <a:lstStyle/>
          <a:p>
            <a:pPr marL="0" indent="0">
              <a:buNone/>
            </a:pPr>
            <a:endParaRPr lang="en-US" dirty="0"/>
          </a:p>
          <a:p>
            <a:pPr marL="0" indent="0">
              <a:buNone/>
            </a:pPr>
            <a:r>
              <a:rPr lang="en-US" sz="7200" dirty="0">
                <a:latin typeface="AvenirNext LT Pro Regular" panose="020B0503020202020204" pitchFamily="34" charset="0"/>
              </a:rPr>
              <a:t>Account codes determine which expenditures are under the discretionary control of Budget Managers.  The District considers the following accounts discretionary in the Unrestricted General Fund:</a:t>
            </a:r>
          </a:p>
          <a:p>
            <a:pPr marL="342900" lvl="0" indent="-342900"/>
            <a:r>
              <a:rPr lang="en-US" sz="7200" dirty="0">
                <a:latin typeface="AvenirNext LT Pro Regular" panose="020B0503020202020204" pitchFamily="34" charset="0"/>
              </a:rPr>
              <a:t>211xx – Classified Non-Instructional Overtime</a:t>
            </a:r>
          </a:p>
          <a:p>
            <a:pPr marL="342900" lvl="0" indent="-342900"/>
            <a:r>
              <a:rPr lang="en-US" sz="7200" dirty="0">
                <a:latin typeface="AvenirNext LT Pro Regular" panose="020B0503020202020204" pitchFamily="34" charset="0"/>
              </a:rPr>
              <a:t>221xx – Classified Instructional Aides Overtime</a:t>
            </a:r>
          </a:p>
          <a:p>
            <a:pPr marL="342900" lvl="0" indent="-342900"/>
            <a:r>
              <a:rPr lang="en-US" sz="7200" dirty="0">
                <a:latin typeface="AvenirNext LT Pro Regular" panose="020B0503020202020204" pitchFamily="34" charset="0"/>
              </a:rPr>
              <a:t>23xxx – Part Time Hourly Non-Instructional</a:t>
            </a:r>
          </a:p>
          <a:p>
            <a:pPr marL="342900" lvl="0" indent="-342900"/>
            <a:r>
              <a:rPr lang="en-US" sz="7200" dirty="0">
                <a:latin typeface="AvenirNext LT Pro Regular" panose="020B0503020202020204" pitchFamily="34" charset="0"/>
              </a:rPr>
              <a:t>24xxx – Part Time Hourly Instructional</a:t>
            </a:r>
          </a:p>
          <a:p>
            <a:pPr marL="342900" lvl="0" indent="-342900"/>
            <a:r>
              <a:rPr lang="en-US" sz="7200" dirty="0">
                <a:latin typeface="AvenirNext LT Pro Regular" panose="020B0503020202020204" pitchFamily="34" charset="0"/>
              </a:rPr>
              <a:t>4xxxx – Supplies</a:t>
            </a:r>
          </a:p>
          <a:p>
            <a:pPr marL="342900" lvl="0" indent="-342900"/>
            <a:r>
              <a:rPr lang="en-US" sz="7200" dirty="0">
                <a:latin typeface="AvenirNext LT Pro Regular" panose="020B0503020202020204" pitchFamily="34" charset="0"/>
              </a:rPr>
              <a:t>5xxxx – Other Operating Expenditures</a:t>
            </a:r>
          </a:p>
          <a:p>
            <a:pPr marL="342900" lvl="0" indent="-342900"/>
            <a:r>
              <a:rPr lang="en-US" sz="7200" dirty="0">
                <a:latin typeface="AvenirNext LT Pro Regular" panose="020B0503020202020204" pitchFamily="34" charset="0"/>
              </a:rPr>
              <a:t>6xxxx – Equipment, Library books</a:t>
            </a:r>
          </a:p>
          <a:p>
            <a:pPr marL="0" lvl="0" indent="0">
              <a:buNone/>
            </a:pPr>
            <a:endParaRPr lang="en-US" sz="5500" dirty="0">
              <a:latin typeface="AvenirNext LT Pro Regular" panose="020B0503020202020204" pitchFamily="34" charset="0"/>
            </a:endParaRPr>
          </a:p>
        </p:txBody>
      </p:sp>
      <p:sp>
        <p:nvSpPr>
          <p:cNvPr id="2" name="TextBox 1"/>
          <p:cNvSpPr txBox="1"/>
          <p:nvPr/>
        </p:nvSpPr>
        <p:spPr>
          <a:xfrm>
            <a:off x="1117309" y="5730141"/>
            <a:ext cx="9625303" cy="646331"/>
          </a:xfrm>
          <a:prstGeom prst="rect">
            <a:avLst/>
          </a:prstGeom>
          <a:noFill/>
        </p:spPr>
        <p:txBody>
          <a:bodyPr wrap="square" rtlCol="0">
            <a:spAutoFit/>
          </a:bodyPr>
          <a:lstStyle/>
          <a:p>
            <a:pPr algn="ctr"/>
            <a:r>
              <a:rPr lang="en-US" sz="1800" b="1" dirty="0">
                <a:solidFill>
                  <a:srgbClr val="FF9900"/>
                </a:solidFill>
                <a:latin typeface="AvenirNext LT Pro Regular" panose="020B0503020202020204" pitchFamily="34" charset="0"/>
              </a:rPr>
              <a:t>Reminder:  The District only allows budget transfers between </a:t>
            </a:r>
            <a:br>
              <a:rPr lang="en-US" sz="1800" b="1" dirty="0">
                <a:solidFill>
                  <a:srgbClr val="FF9900"/>
                </a:solidFill>
                <a:latin typeface="AvenirNext LT Pro Regular" panose="020B0503020202020204" pitchFamily="34" charset="0"/>
              </a:rPr>
            </a:br>
            <a:r>
              <a:rPr lang="en-US" sz="1800" b="1" dirty="0">
                <a:solidFill>
                  <a:srgbClr val="FF9900"/>
                </a:solidFill>
                <a:latin typeface="AvenirNext LT Pro Regular" panose="020B0503020202020204" pitchFamily="34" charset="0"/>
              </a:rPr>
              <a:t>discretionary accounts within the same fund.</a:t>
            </a:r>
          </a:p>
        </p:txBody>
      </p:sp>
      <p:sp>
        <p:nvSpPr>
          <p:cNvPr id="4" name="Slide Number Placeholder 3"/>
          <p:cNvSpPr>
            <a:spLocks noGrp="1"/>
          </p:cNvSpPr>
          <p:nvPr>
            <p:ph type="sldNum" sz="quarter" idx="12"/>
          </p:nvPr>
        </p:nvSpPr>
        <p:spPr>
          <a:xfrm>
            <a:off x="10167146" y="6324601"/>
            <a:ext cx="1107518" cy="396876"/>
          </a:xfrm>
        </p:spPr>
        <p:txBody>
          <a:bodyPr/>
          <a:lstStyle/>
          <a:p>
            <a:fld id="{DA60BA0E-20D0-4E7C-B286-26C960A6788F}" type="slidenum">
              <a:rPr lang="en-US" smtClean="0"/>
              <a:pPr/>
              <a:t>8</a:t>
            </a:fld>
            <a:endParaRPr lang="en-US" dirty="0"/>
          </a:p>
        </p:txBody>
      </p:sp>
    </p:spTree>
    <p:extLst>
      <p:ext uri="{BB962C8B-B14F-4D97-AF65-F5344CB8AC3E}">
        <p14:creationId xmlns:p14="http://schemas.microsoft.com/office/powerpoint/2010/main" val="22546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 calcmode="lin" valueType="num">
                                      <p:cBhvr additive="base">
                                        <p:cTn id="12"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 calcmode="lin" valueType="num">
                                      <p:cBhvr additive="base">
                                        <p:cTn id="1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 calcmode="lin" valueType="num">
                                      <p:cBhvr additive="base">
                                        <p:cTn id="22"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 calcmode="lin" valueType="num">
                                      <p:cBhvr additive="base">
                                        <p:cTn id="2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 calcmode="lin" valueType="num">
                                      <p:cBhvr additive="base">
                                        <p:cTn id="32"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 calcmode="lin" valueType="num">
                                      <p:cBhvr additive="base">
                                        <p:cTn id="37"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4">
                                            <p:txEl>
                                              <p:pRg st="8" end="8"/>
                                            </p:txEl>
                                          </p:spTgt>
                                        </p:tgtEl>
                                        <p:attrNameLst>
                                          <p:attrName>style.visibility</p:attrName>
                                        </p:attrNameLst>
                                      </p:cBhvr>
                                      <p:to>
                                        <p:strVal val="visible"/>
                                      </p:to>
                                    </p:set>
                                    <p:anim calcmode="lin" valueType="num">
                                      <p:cBhvr additive="base">
                                        <p:cTn id="42"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 calcmode="lin" valueType="num">
                                      <p:cBhvr additive="base">
                                        <p:cTn id="4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85083"/>
            <a:ext cx="10157354" cy="1397000"/>
          </a:xfrm>
        </p:spPr>
        <p:txBody>
          <a:bodyPr/>
          <a:lstStyle/>
          <a:p>
            <a:r>
              <a:rPr lang="en-US" b="1" dirty="0">
                <a:latin typeface="AvenirNext LT Pro Medium" panose="020B0603020202020204" pitchFamily="34" charset="0"/>
              </a:rPr>
              <a:t>The “Program”</a:t>
            </a:r>
            <a:endParaRPr lang="en-US" dirty="0">
              <a:latin typeface="AvenirNext LT Pro Medium" panose="020B0603020202020204" pitchFamily="34" charset="0"/>
            </a:endParaRPr>
          </a:p>
        </p:txBody>
      </p:sp>
      <p:sp>
        <p:nvSpPr>
          <p:cNvPr id="3" name="Content Placeholder 2"/>
          <p:cNvSpPr>
            <a:spLocks noGrp="1"/>
          </p:cNvSpPr>
          <p:nvPr>
            <p:ph sz="half" idx="1"/>
          </p:nvPr>
        </p:nvSpPr>
        <p:spPr>
          <a:xfrm>
            <a:off x="1117308" y="2189135"/>
            <a:ext cx="10158704" cy="4135465"/>
          </a:xfrm>
        </p:spPr>
        <p:txBody>
          <a:bodyPr numCol="2">
            <a:normAutofit fontScale="25000" lnSpcReduction="20000"/>
          </a:bodyPr>
          <a:lstStyle/>
          <a:p>
            <a:pPr marL="0" indent="0">
              <a:buNone/>
            </a:pPr>
            <a:r>
              <a:rPr lang="en-US" sz="6400" b="1" u="sng" dirty="0">
                <a:latin typeface="AvenirNext LT Pro Medium" panose="020B0603020202020204" pitchFamily="34" charset="0"/>
              </a:rPr>
              <a:t>INSTRUCTIONAL  ACTIVITIES</a:t>
            </a:r>
            <a:r>
              <a:rPr lang="en-US" sz="6400" b="1" dirty="0">
                <a:latin typeface="AvenirNext LT Pro Medium" panose="020B0603020202020204" pitchFamily="34" charset="0"/>
              </a:rPr>
              <a:t> – Begin with the following:</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01	Agriculture and Natural Resources	</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02	Architecture and Environmental Design</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03	Environmental Sciences &amp; Technologies</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04	Biological Sciences</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05	Business and Management</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06	Media and Communications</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07	Information Technology</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08	Education</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09	Engineering and Industrial Technologies</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10	Fine and Applied Arts</a:t>
            </a:r>
            <a:br>
              <a:rPr lang="en-US" sz="5600" dirty="0"/>
            </a:br>
            <a:br>
              <a:rPr lang="en-US" sz="5600" dirty="0"/>
            </a:br>
            <a:r>
              <a:rPr lang="en-US" sz="5600" dirty="0">
                <a:latin typeface="AvenirNext LT Pro Regular" panose="020B0503020202020204" pitchFamily="34" charset="0"/>
              </a:rPr>
              <a:t>11	Foreign Language</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12	Health</a:t>
            </a:r>
          </a:p>
          <a:p>
            <a:pPr marL="0" lvl="0" indent="0">
              <a:buNone/>
            </a:pPr>
            <a:endParaRPr lang="en-US" sz="5600" dirty="0">
              <a:latin typeface="AvenirNext LT Pro Regular" panose="020B0503020202020204" pitchFamily="34" charset="0"/>
            </a:endParaRPr>
          </a:p>
          <a:p>
            <a:pPr marL="0" lvl="0" indent="0">
              <a:buNone/>
            </a:pPr>
            <a:endParaRPr lang="en-US" sz="5600" dirty="0">
              <a:latin typeface="AvenirNext LT Pro Regular" panose="020B0503020202020204" pitchFamily="34" charset="0"/>
            </a:endParaRPr>
          </a:p>
          <a:p>
            <a:pPr marL="0" lvl="0" indent="0">
              <a:buNone/>
            </a:pP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13	Family and Consumer Services</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14	Law</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15	Humanities</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16	Library Science</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17	Mathematics</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18	Military Studies</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19	Physical Sciences</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20	Psychology</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21	Public and Protective Services</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22	Social Sciences</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30	Commercial Services</a:t>
            </a:r>
            <a:br>
              <a:rPr lang="en-US" sz="5600" dirty="0">
                <a:latin typeface="AvenirNext LT Pro Regular" panose="020B0503020202020204" pitchFamily="34" charset="0"/>
              </a:rPr>
            </a:br>
            <a:br>
              <a:rPr lang="en-US" sz="5600" dirty="0">
                <a:latin typeface="AvenirNext LT Pro Regular" panose="020B0503020202020204" pitchFamily="34" charset="0"/>
              </a:rPr>
            </a:br>
            <a:r>
              <a:rPr lang="en-US" sz="5600" dirty="0">
                <a:latin typeface="AvenirNext LT Pro Regular" panose="020B0503020202020204" pitchFamily="34" charset="0"/>
              </a:rPr>
              <a:t>49	Interdisciplinary Studies</a:t>
            </a:r>
          </a:p>
          <a:p>
            <a:pPr marL="0" indent="0">
              <a:buNone/>
            </a:pPr>
            <a:endParaRPr lang="en-US" sz="5600" dirty="0">
              <a:effectLst/>
            </a:endParaRPr>
          </a:p>
        </p:txBody>
      </p:sp>
      <p:sp>
        <p:nvSpPr>
          <p:cNvPr id="6" name="TextBox 5"/>
          <p:cNvSpPr txBox="1"/>
          <p:nvPr/>
        </p:nvSpPr>
        <p:spPr>
          <a:xfrm>
            <a:off x="1117309" y="1019584"/>
            <a:ext cx="10157354" cy="1169551"/>
          </a:xfrm>
          <a:prstGeom prst="rect">
            <a:avLst/>
          </a:prstGeom>
          <a:noFill/>
        </p:spPr>
        <p:txBody>
          <a:bodyPr wrap="square" rtlCol="0">
            <a:spAutoFit/>
          </a:bodyPr>
          <a:lstStyle/>
          <a:p>
            <a:r>
              <a:rPr lang="en-US" sz="1400" dirty="0">
                <a:latin typeface="AvenirNext LT Pro Regular" panose="020B0503020202020204" pitchFamily="34" charset="0"/>
              </a:rPr>
              <a:t>The Program is a six-digit code that identifies a function and enables the institution to establish a method of classifying transactions across organizations and accounts. California Community Colleges follow the </a:t>
            </a:r>
            <a:r>
              <a:rPr lang="en-US" sz="1400" dirty="0">
                <a:latin typeface="AvenirNext LT Pro Regular" panose="020B0503020202020204" pitchFamily="34" charset="0"/>
                <a:hlinkClick r:id="rId3"/>
              </a:rPr>
              <a:t>Taxonomy of Programs (TOPS)</a:t>
            </a:r>
            <a:r>
              <a:rPr lang="en-US" sz="1400" dirty="0">
                <a:latin typeface="AvenirNext LT Pro Regular" panose="020B0503020202020204" pitchFamily="34" charset="0"/>
              </a:rPr>
              <a:t> and the Administrative and Support Activities (ASA) codes as defined by the California Community Colleges Chancellor's Office.  Instructional program codes are assigned for each course, and can be obtained from the Office of Instructional Management (OIM) for specific courses.</a:t>
            </a:r>
          </a:p>
        </p:txBody>
      </p:sp>
      <p:sp>
        <p:nvSpPr>
          <p:cNvPr id="5" name="Slide Number Placeholder 4"/>
          <p:cNvSpPr>
            <a:spLocks noGrp="1"/>
          </p:cNvSpPr>
          <p:nvPr>
            <p:ph type="sldNum" sz="quarter" idx="12"/>
          </p:nvPr>
        </p:nvSpPr>
        <p:spPr>
          <a:xfrm>
            <a:off x="10720904" y="6324601"/>
            <a:ext cx="631308" cy="380999"/>
          </a:xfrm>
        </p:spPr>
        <p:txBody>
          <a:bodyPr/>
          <a:lstStyle/>
          <a:p>
            <a:fld id="{EB37DED6-D4C7-42EE-AB49-D2E39E64FDE4}" type="slidenum">
              <a:rPr lang="en-US" smtClean="0"/>
              <a:pPr/>
              <a:t>9</a:t>
            </a:fld>
            <a:endParaRPr lang="en-US" dirty="0"/>
          </a:p>
        </p:txBody>
      </p:sp>
    </p:spTree>
    <p:extLst>
      <p:ext uri="{BB962C8B-B14F-4D97-AF65-F5344CB8AC3E}">
        <p14:creationId xmlns:p14="http://schemas.microsoft.com/office/powerpoint/2010/main" val="15471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2603</Words>
  <Application>Microsoft Office PowerPoint</Application>
  <PresentationFormat>Custom</PresentationFormat>
  <Paragraphs>297</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AvenirNext LT Pro Heavy</vt:lpstr>
      <vt:lpstr>AvenirNext LT Pro Medium</vt:lpstr>
      <vt:lpstr>AvenirNext LT Pro Regular</vt:lpstr>
      <vt:lpstr>Calibri</vt:lpstr>
      <vt:lpstr>Century Gothic</vt:lpstr>
      <vt:lpstr>Books 16x9</vt:lpstr>
      <vt:lpstr>Budget Manager Training</vt:lpstr>
      <vt:lpstr>Overview</vt:lpstr>
      <vt:lpstr>The Basics:  District Accounting Overview </vt:lpstr>
      <vt:lpstr>The “FOAP”</vt:lpstr>
      <vt:lpstr>The “Fund”</vt:lpstr>
      <vt:lpstr>The “Organization”</vt:lpstr>
      <vt:lpstr>The “Account”</vt:lpstr>
      <vt:lpstr>Discretionary Accounts</vt:lpstr>
      <vt:lpstr>The “Program”</vt:lpstr>
      <vt:lpstr>The “Program”</vt:lpstr>
      <vt:lpstr>Budget Process Overview </vt:lpstr>
      <vt:lpstr>Budget Process Overview</vt:lpstr>
      <vt:lpstr>Budget Development</vt:lpstr>
      <vt:lpstr>Budget and Financial Responsibilities</vt:lpstr>
      <vt:lpstr>Using the Budget Builder</vt:lpstr>
      <vt:lpstr>Allocating Your Discretionary Budget</vt:lpstr>
      <vt:lpstr>Sample Budget Allocation </vt:lpstr>
      <vt:lpstr>Quarterly Budget Monitoring</vt:lpstr>
      <vt:lpstr>Tools For Monitoring Financial Activity</vt:lpstr>
      <vt:lpstr>General Budgeting Notes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2015-04-13T22:39:17Z</dcterms:created>
  <dcterms:modified xsi:type="dcterms:W3CDTF">2024-09-08T03:04:13Z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